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4"/>
  </p:notesMasterIdLst>
  <p:sldIdLst>
    <p:sldId id="285" r:id="rId5"/>
    <p:sldId id="314" r:id="rId6"/>
    <p:sldId id="304" r:id="rId7"/>
    <p:sldId id="308" r:id="rId8"/>
    <p:sldId id="305" r:id="rId9"/>
    <p:sldId id="316" r:id="rId10"/>
    <p:sldId id="320" r:id="rId11"/>
    <p:sldId id="317" r:id="rId12"/>
    <p:sldId id="318" r:id="rId13"/>
    <p:sldId id="319" r:id="rId14"/>
    <p:sldId id="311" r:id="rId15"/>
    <p:sldId id="321" r:id="rId16"/>
    <p:sldId id="294" r:id="rId17"/>
    <p:sldId id="324" r:id="rId18"/>
    <p:sldId id="323" r:id="rId19"/>
    <p:sldId id="322" r:id="rId20"/>
    <p:sldId id="325" r:id="rId21"/>
    <p:sldId id="295" r:id="rId22"/>
    <p:sldId id="296" r:id="rId23"/>
    <p:sldId id="326" r:id="rId24"/>
    <p:sldId id="327" r:id="rId25"/>
    <p:sldId id="328" r:id="rId26"/>
    <p:sldId id="329" r:id="rId27"/>
    <p:sldId id="330" r:id="rId28"/>
    <p:sldId id="331" r:id="rId29"/>
    <p:sldId id="292" r:id="rId30"/>
    <p:sldId id="306" r:id="rId31"/>
    <p:sldId id="315" r:id="rId32"/>
    <p:sldId id="282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C0000"/>
    <a:srgbClr val="FF7500"/>
    <a:srgbClr val="FF8B00"/>
    <a:srgbClr val="97FF01"/>
    <a:srgbClr val="FB5901"/>
    <a:srgbClr val="00FF92"/>
    <a:srgbClr val="FFEE00"/>
    <a:srgbClr val="01A1F8"/>
    <a:srgbClr val="60FF44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9" autoAdjust="0"/>
    <p:restoredTop sz="85031" autoAdjust="0"/>
  </p:normalViewPr>
  <p:slideViewPr>
    <p:cSldViewPr snapToGrid="0" showGuides="1">
      <p:cViewPr varScale="1">
        <p:scale>
          <a:sx n="126" d="100"/>
          <a:sy n="126" d="100"/>
        </p:scale>
        <p:origin x="1416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8/2/18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data types: Continuous,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Integer, Categorical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Various 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2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quick model to choose next point to evaluate.</a:t>
            </a:r>
          </a:p>
          <a:p>
            <a:r>
              <a:rPr lang="en-US" dirty="0"/>
              <a:t>Use acquisition function to choose next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69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Assumes similar points give similar results: Co-variance function.</a:t>
            </a:r>
          </a:p>
          <a:p>
            <a:r>
              <a:rPr lang="en-US" sz="1200" dirty="0"/>
              <a:t>Gives probabilistic estimates.</a:t>
            </a:r>
          </a:p>
          <a:p>
            <a:r>
              <a:rPr lang="en-US" sz="1200" dirty="0"/>
              <a:t>Closed form expressions for mean and variance.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61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Assumes similar points give similar results: Co-variance function.</a:t>
            </a:r>
          </a:p>
          <a:p>
            <a:r>
              <a:rPr lang="en-US" sz="1200" dirty="0"/>
              <a:t>Gives probabilistic estimates.</a:t>
            </a:r>
          </a:p>
          <a:p>
            <a:r>
              <a:rPr lang="en-US" sz="1200" dirty="0"/>
              <a:t>Can get closed form expressions for mean and variance (for specific covariance functions).</a:t>
            </a:r>
          </a:p>
          <a:p>
            <a:r>
              <a:rPr lang="en-US" dirty="0"/>
              <a:t>Can be viewed as a distribution of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50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9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67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Single sample of a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common is Squared Exponential Kernel (Gaussian radial basis function). </a:t>
            </a:r>
            <a:r>
              <a:rPr lang="en-US" sz="1200" dirty="0" err="1"/>
              <a:t>Matérn</a:t>
            </a:r>
            <a:r>
              <a:rPr lang="en-US" sz="1200" dirty="0"/>
              <a:t> generalizes this.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V=</a:t>
            </a:r>
            <a:r>
              <a:rPr lang="en-US" dirty="0" err="1"/>
              <a:t>Inf</a:t>
            </a:r>
            <a:r>
              <a:rPr lang="en-US" dirty="0"/>
              <a:t> gives Squared Exponential Kernel, Infinitely differentiable.</a:t>
            </a:r>
          </a:p>
          <a:p>
            <a:r>
              <a:rPr lang="en-US" dirty="0"/>
              <a:t>V=5/2 Can differentiate twice but not 3 times) – good default, works on wide range of problems, robust</a:t>
            </a:r>
          </a:p>
          <a:p>
            <a:r>
              <a:rPr lang="en-US" dirty="0"/>
              <a:t>Simplifications for these cases.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12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Theta is the bandwidth &lt;- controls which parameters are more important than others.</a:t>
            </a:r>
          </a:p>
          <a:p>
            <a:r>
              <a:rPr lang="en-US" dirty="0"/>
              <a:t>Matrix inversions which are cubic complexity.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scale with to number of candidate points evaluated.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calculate because model is probabilistic.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“Probability that you’ll do better than best point seen so far.”</a:t>
            </a:r>
          </a:p>
          <a:p>
            <a:r>
              <a:rPr lang="en-US" dirty="0"/>
              <a:t>Ignores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51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Adds scale.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Good balance of exploration and exploitation.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Exploit</a:t>
            </a:r>
            <a:r>
              <a:rPr lang="en-US" dirty="0"/>
              <a:t>ation when </a:t>
            </a:r>
            <a:r>
              <a:rPr lang="en-US" b="1" dirty="0"/>
              <a:t>mean</a:t>
            </a:r>
            <a:r>
              <a:rPr lang="en-US" dirty="0"/>
              <a:t> is high.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Explor</a:t>
            </a:r>
            <a:r>
              <a:rPr lang="en-US" b="0" dirty="0"/>
              <a:t>a</a:t>
            </a:r>
            <a:r>
              <a:rPr lang="en-US" dirty="0"/>
              <a:t>tion when </a:t>
            </a:r>
            <a:r>
              <a:rPr lang="en-US" b="1" dirty="0"/>
              <a:t>variance</a:t>
            </a:r>
            <a:r>
              <a:rPr lang="en-US" dirty="0"/>
              <a:t> is high.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as default in SageMaker AMT.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2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sz="1200" b="0" dirty="0"/>
                  <a:t> and </a:t>
                </a:r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CA" sz="1200" b="0" dirty="0"/>
                  <a:t> return the loss: cross entropy loss.</a:t>
                </a:r>
              </a:p>
              <a:p>
                <a:r>
                  <a:rPr lang="en-CA" sz="1200" b="0" dirty="0"/>
                  <a:t>Can find gradient of </a:t>
                </a:r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1st order.</a:t>
                </a:r>
              </a:p>
              <a:p>
                <a:r>
                  <a:rPr lang="en-US" dirty="0"/>
                  <a:t>Can’t find gradient of </a:t>
                </a:r>
                <a14:m>
                  <m:oMath xmlns:m="http://schemas.openxmlformats.org/officeDocument/2006/math">
                    <m:r>
                      <a:rPr lang="en-CA" sz="1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0</a:t>
                </a:r>
                <a:r>
                  <a:rPr lang="en-US" baseline="30000" dirty="0"/>
                  <a:t>th</a:t>
                </a:r>
                <a:r>
                  <a:rPr lang="en-US" dirty="0"/>
                  <a:t> order. Often no closed form.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CA" sz="1200" b="0" i="0">
                    <a:latin typeface="Cambria Math" panose="02040503050406030204" pitchFamily="18" charset="0"/>
                  </a:rPr>
                  <a:t>𝑓</a:t>
                </a:r>
                <a:r>
                  <a:rPr lang="en-CA" sz="1200" b="0" dirty="0"/>
                  <a:t> and </a:t>
                </a:r>
                <a:r>
                  <a:rPr lang="en-CA" sz="1200" b="0" i="0">
                    <a:latin typeface="Cambria Math" panose="02040503050406030204" pitchFamily="18" charset="0"/>
                  </a:rPr>
                  <a:t>ℎ</a:t>
                </a:r>
                <a:r>
                  <a:rPr lang="en-CA" sz="1200" b="0" dirty="0"/>
                  <a:t> return the loss: cross entropy loss.</a:t>
                </a:r>
              </a:p>
              <a:p>
                <a:pPr/>
                <a:r>
                  <a:rPr lang="en-CA" sz="1200" b="0" dirty="0"/>
                  <a:t>Can find gradient of </a:t>
                </a:r>
                <a:r>
                  <a:rPr lang="en-CA" sz="1200" b="0" i="0">
                    <a:latin typeface="Cambria Math" panose="02040503050406030204" pitchFamily="18" charset="0"/>
                  </a:rPr>
                  <a:t>𝜆</a:t>
                </a:r>
                <a:r>
                  <a:rPr lang="en-US" dirty="0"/>
                  <a:t>: 1st order.</a:t>
                </a:r>
              </a:p>
              <a:p>
                <a:pPr/>
                <a:r>
                  <a:rPr lang="en-US" dirty="0"/>
                  <a:t>Can’t find gradient of </a:t>
                </a:r>
                <a:r>
                  <a:rPr lang="en-CA" sz="1200" b="0" i="0">
                    <a:latin typeface="Cambria Math" panose="02040503050406030204" pitchFamily="18" charset="0"/>
                  </a:rPr>
                  <a:t>𝜃</a:t>
                </a:r>
                <a:r>
                  <a:rPr lang="en-US" dirty="0"/>
                  <a:t>: 0</a:t>
                </a:r>
                <a:r>
                  <a:rPr lang="en-US" baseline="30000" dirty="0"/>
                  <a:t>th</a:t>
                </a:r>
                <a:r>
                  <a:rPr lang="en-US" dirty="0"/>
                  <a:t> order. Often no closed form.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32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at t=2.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59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4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Sample function and take maximum.</a:t>
            </a:r>
          </a:p>
          <a:p>
            <a:r>
              <a:rPr lang="en-US" sz="1200" dirty="0"/>
              <a:t>Local refinement with Expected Improvement.</a:t>
            </a:r>
          </a:p>
          <a:p>
            <a:r>
              <a:rPr lang="en-US" dirty="0"/>
              <a:t>At least 10 Bayesian steps, so no more than 10% of total budget for single parallel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21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One-hot encode for categorical.</a:t>
            </a:r>
          </a:p>
          <a:p>
            <a:r>
              <a:rPr lang="en-US" dirty="0"/>
              <a:t>5 dimensional hypercube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48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Underlying true relationship is hidden.</a:t>
            </a:r>
          </a:p>
          <a:p>
            <a:r>
              <a:rPr lang="en-US" dirty="0"/>
              <a:t>Cost time and money to evaluate.</a:t>
            </a:r>
          </a:p>
          <a:p>
            <a:r>
              <a:rPr lang="en-US" dirty="0"/>
              <a:t>Must sample.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8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2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1000 years for model that takes 1h to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0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some hyper-</a:t>
            </a:r>
            <a:r>
              <a:rPr lang="en-US" dirty="0" err="1"/>
              <a:t>params</a:t>
            </a:r>
            <a:r>
              <a:rPr lang="en-US" dirty="0"/>
              <a:t> more important than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7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Wasted compute.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limit number of samples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9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meta-model using data: i.e. Bayesian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to training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4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SageMaker Automatic Model Tuning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Grid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EC277-36E8-684A-8132-1BF88FC5DD5D}"/>
              </a:ext>
            </a:extLst>
          </p:cNvPr>
          <p:cNvCxnSpPr/>
          <p:nvPr/>
        </p:nvCxnSpPr>
        <p:spPr>
          <a:xfrm flipV="1">
            <a:off x="3155141" y="1297097"/>
            <a:ext cx="0" cy="24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C9D09-84B7-8C41-B27E-260FAC1F9F02}"/>
              </a:ext>
            </a:extLst>
          </p:cNvPr>
          <p:cNvCxnSpPr>
            <a:cxnSpLocks/>
          </p:cNvCxnSpPr>
          <p:nvPr/>
        </p:nvCxnSpPr>
        <p:spPr>
          <a:xfrm>
            <a:off x="2767213" y="3319860"/>
            <a:ext cx="38654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F617BF-D20F-C642-9D84-2C03E9A6A49C}"/>
              </a:ext>
            </a:extLst>
          </p:cNvPr>
          <p:cNvSpPr txBox="1"/>
          <p:nvPr/>
        </p:nvSpPr>
        <p:spPr>
          <a:xfrm>
            <a:off x="4229875" y="3762212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Learning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6AA7-C1C5-BA45-9D7E-14437DF78BCC}"/>
              </a:ext>
            </a:extLst>
          </p:cNvPr>
          <p:cNvSpPr txBox="1"/>
          <p:nvPr/>
        </p:nvSpPr>
        <p:spPr>
          <a:xfrm rot="16200000">
            <a:off x="1365359" y="219667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B65D-57A1-A34B-87DC-B77BDF27F0F0}"/>
              </a:ext>
            </a:extLst>
          </p:cNvPr>
          <p:cNvSpPr txBox="1"/>
          <p:nvPr/>
        </p:nvSpPr>
        <p:spPr>
          <a:xfrm>
            <a:off x="2201870" y="159062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Sigmoid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EA77E-8749-4E44-8E12-4CE710C95179}"/>
              </a:ext>
            </a:extLst>
          </p:cNvPr>
          <p:cNvSpPr txBox="1"/>
          <p:nvPr/>
        </p:nvSpPr>
        <p:spPr>
          <a:xfrm>
            <a:off x="2409526" y="2135456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B06C3-DED1-EA4E-88D1-B2BF5792BC81}"/>
              </a:ext>
            </a:extLst>
          </p:cNvPr>
          <p:cNvSpPr txBox="1"/>
          <p:nvPr/>
        </p:nvSpPr>
        <p:spPr>
          <a:xfrm>
            <a:off x="2466364" y="2722256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tanh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BA9C-01EF-FD4B-BCD4-3E0F21C41BB5}"/>
              </a:ext>
            </a:extLst>
          </p:cNvPr>
          <p:cNvSpPr txBox="1"/>
          <p:nvPr/>
        </p:nvSpPr>
        <p:spPr>
          <a:xfrm>
            <a:off x="3332658" y="331849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73D5-0CED-CE4F-BB17-93DA6D95F72A}"/>
              </a:ext>
            </a:extLst>
          </p:cNvPr>
          <p:cNvSpPr txBox="1"/>
          <p:nvPr/>
        </p:nvSpPr>
        <p:spPr>
          <a:xfrm>
            <a:off x="6186900" y="3361536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24B-A332-9C46-A784-6B740FD78EB1}"/>
              </a:ext>
            </a:extLst>
          </p:cNvPr>
          <p:cNvSpPr txBox="1"/>
          <p:nvPr/>
        </p:nvSpPr>
        <p:spPr>
          <a:xfrm>
            <a:off x="4009302" y="3318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15F-03A9-0147-891B-1A01A31069EC}"/>
              </a:ext>
            </a:extLst>
          </p:cNvPr>
          <p:cNvSpPr txBox="1"/>
          <p:nvPr/>
        </p:nvSpPr>
        <p:spPr>
          <a:xfrm>
            <a:off x="4759779" y="333608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FD3A1-B98F-F04C-BE08-52B9B1137E6E}"/>
              </a:ext>
            </a:extLst>
          </p:cNvPr>
          <p:cNvSpPr txBox="1"/>
          <p:nvPr/>
        </p:nvSpPr>
        <p:spPr>
          <a:xfrm>
            <a:off x="5406654" y="334649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A00B66-7C1B-E04A-9003-6B360FB7D5E6}"/>
              </a:ext>
            </a:extLst>
          </p:cNvPr>
          <p:cNvSpPr/>
          <p:nvPr/>
        </p:nvSpPr>
        <p:spPr>
          <a:xfrm>
            <a:off x="3604961" y="1713520"/>
            <a:ext cx="177135" cy="157655"/>
          </a:xfrm>
          <a:prstGeom prst="ellipse">
            <a:avLst/>
          </a:prstGeom>
          <a:solidFill>
            <a:srgbClr val="014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6E4B06-33FD-2943-90D7-AF9F0C8D10F3}"/>
              </a:ext>
            </a:extLst>
          </p:cNvPr>
          <p:cNvSpPr/>
          <p:nvPr/>
        </p:nvSpPr>
        <p:spPr>
          <a:xfrm>
            <a:off x="6010365" y="1725529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1DCB57-816E-D64C-B171-92F2226B715D}"/>
              </a:ext>
            </a:extLst>
          </p:cNvPr>
          <p:cNvSpPr/>
          <p:nvPr/>
        </p:nvSpPr>
        <p:spPr>
          <a:xfrm>
            <a:off x="5697957" y="1717736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7399B7-296A-1E48-B487-F230B66B1BAE}"/>
              </a:ext>
            </a:extLst>
          </p:cNvPr>
          <p:cNvSpPr/>
          <p:nvPr/>
        </p:nvSpPr>
        <p:spPr>
          <a:xfrm>
            <a:off x="4357065" y="1712321"/>
            <a:ext cx="177135" cy="157655"/>
          </a:xfrm>
          <a:prstGeom prst="ellipse">
            <a:avLst/>
          </a:prstGeom>
          <a:solidFill>
            <a:srgbClr val="A9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DAC846-B3CA-8E45-B4D7-F0A20B9DC455}"/>
              </a:ext>
            </a:extLst>
          </p:cNvPr>
          <p:cNvSpPr/>
          <p:nvPr/>
        </p:nvSpPr>
        <p:spPr>
          <a:xfrm>
            <a:off x="5109138" y="1719175"/>
            <a:ext cx="177135" cy="157655"/>
          </a:xfrm>
          <a:prstGeom prst="ellipse">
            <a:avLst/>
          </a:prstGeom>
          <a:solidFill>
            <a:srgbClr val="60FF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DF4F4B-8328-AA41-AEAB-99D2D3B895B9}"/>
              </a:ext>
            </a:extLst>
          </p:cNvPr>
          <p:cNvSpPr/>
          <p:nvPr/>
        </p:nvSpPr>
        <p:spPr>
          <a:xfrm>
            <a:off x="3710771" y="2278719"/>
            <a:ext cx="177135" cy="157655"/>
          </a:xfrm>
          <a:prstGeom prst="ellipse">
            <a:avLst/>
          </a:prstGeom>
          <a:solidFill>
            <a:srgbClr val="01A1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28FAB6-360E-0745-9A48-AF8107C1570A}"/>
              </a:ext>
            </a:extLst>
          </p:cNvPr>
          <p:cNvSpPr/>
          <p:nvPr/>
        </p:nvSpPr>
        <p:spPr>
          <a:xfrm>
            <a:off x="5381966" y="2288763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A81D90-34ED-6041-A23F-62E3E49B3A8B}"/>
              </a:ext>
            </a:extLst>
          </p:cNvPr>
          <p:cNvSpPr/>
          <p:nvPr/>
        </p:nvSpPr>
        <p:spPr>
          <a:xfrm>
            <a:off x="5119410" y="2278718"/>
            <a:ext cx="177135" cy="157655"/>
          </a:xfrm>
          <a:prstGeom prst="ellipse">
            <a:avLst/>
          </a:prstGeom>
          <a:solidFill>
            <a:srgbClr val="00FF9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039204D-9ED7-E54C-B334-23B691B408C4}"/>
              </a:ext>
            </a:extLst>
          </p:cNvPr>
          <p:cNvSpPr/>
          <p:nvPr/>
        </p:nvSpPr>
        <p:spPr>
          <a:xfrm>
            <a:off x="4026537" y="2276719"/>
            <a:ext cx="177135" cy="157655"/>
          </a:xfrm>
          <a:prstGeom prst="ellipse">
            <a:avLst/>
          </a:prstGeom>
          <a:solidFill>
            <a:srgbClr val="FFE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8678C40-765C-3D4F-8AA2-8860A62105EF}"/>
              </a:ext>
            </a:extLst>
          </p:cNvPr>
          <p:cNvSpPr/>
          <p:nvPr/>
        </p:nvSpPr>
        <p:spPr>
          <a:xfrm>
            <a:off x="4532452" y="2276719"/>
            <a:ext cx="177135" cy="157655"/>
          </a:xfrm>
          <a:prstGeom prst="ellipse">
            <a:avLst/>
          </a:prstGeom>
          <a:solidFill>
            <a:srgbClr val="8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A8CA95-E408-1B48-A550-637229754BDD}"/>
              </a:ext>
            </a:extLst>
          </p:cNvPr>
          <p:cNvSpPr/>
          <p:nvPr/>
        </p:nvSpPr>
        <p:spPr>
          <a:xfrm>
            <a:off x="3389322" y="2799644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9C2980-154B-CE44-84C8-E44B95214F2C}"/>
              </a:ext>
            </a:extLst>
          </p:cNvPr>
          <p:cNvSpPr/>
          <p:nvPr/>
        </p:nvSpPr>
        <p:spPr>
          <a:xfrm>
            <a:off x="6098332" y="2814672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220943-77E6-314E-944D-17643CB10B37}"/>
              </a:ext>
            </a:extLst>
          </p:cNvPr>
          <p:cNvSpPr/>
          <p:nvPr/>
        </p:nvSpPr>
        <p:spPr>
          <a:xfrm>
            <a:off x="5500120" y="2805904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1DAD72-D872-6D46-95FB-717FE0E7D3E5}"/>
              </a:ext>
            </a:extLst>
          </p:cNvPr>
          <p:cNvSpPr/>
          <p:nvPr/>
        </p:nvSpPr>
        <p:spPr>
          <a:xfrm>
            <a:off x="3920734" y="2820181"/>
            <a:ext cx="177135" cy="157655"/>
          </a:xfrm>
          <a:prstGeom prst="ellipse">
            <a:avLst/>
          </a:prstGeom>
          <a:solidFill>
            <a:srgbClr val="97FF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092208B-27CF-7342-948B-9B582855C4F0}"/>
              </a:ext>
            </a:extLst>
          </p:cNvPr>
          <p:cNvSpPr/>
          <p:nvPr/>
        </p:nvSpPr>
        <p:spPr>
          <a:xfrm>
            <a:off x="4862182" y="2818673"/>
            <a:ext cx="177135" cy="157655"/>
          </a:xfrm>
          <a:prstGeom prst="ellipse">
            <a:avLst/>
          </a:prstGeom>
          <a:solidFill>
            <a:srgbClr val="FB5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4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model of model loss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5AB868-D059-F94B-BC8F-1C1AB09271C9}"/>
              </a:ext>
            </a:extLst>
          </p:cNvPr>
          <p:cNvSpPr/>
          <p:nvPr/>
        </p:nvSpPr>
        <p:spPr>
          <a:xfrm>
            <a:off x="728467" y="1934496"/>
            <a:ext cx="3594217" cy="2203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766F454-A5EF-A64F-BCEC-4469087646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567" y="2650693"/>
                <a:ext cx="2823210" cy="91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Tx/>
                  <a:buNone/>
                  <a:defRPr sz="24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766F454-A5EF-A64F-BCEC-446908764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67" y="2650693"/>
                <a:ext cx="2823210" cy="914470"/>
              </a:xfrm>
              <a:prstGeom prst="rect">
                <a:avLst/>
              </a:prstGeom>
              <a:blipFill>
                <a:blip r:embed="rId3"/>
                <a:stretch>
                  <a:fillRect l="-1794" r="-4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BB463C4-8A56-5F4D-BF98-90BADAA85E49}"/>
                  </a:ext>
                </a:extLst>
              </p:cNvPr>
              <p:cNvSpPr/>
              <p:nvPr/>
            </p:nvSpPr>
            <p:spPr>
              <a:xfrm>
                <a:off x="728467" y="1104142"/>
                <a:ext cx="3594217" cy="6948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Approximate expensive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endPara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BB463C4-8A56-5F4D-BF98-90BADAA85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7" y="1104142"/>
                <a:ext cx="3594217" cy="694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A82C895-4A03-0640-80A0-2CFD6C2971C0}"/>
              </a:ext>
            </a:extLst>
          </p:cNvPr>
          <p:cNvSpPr/>
          <p:nvPr/>
        </p:nvSpPr>
        <p:spPr>
          <a:xfrm>
            <a:off x="4785797" y="1934496"/>
            <a:ext cx="3594217" cy="2203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0EB2EDD-4E68-134D-8647-E6D108BFA1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1300" y="2650693"/>
                <a:ext cx="2823210" cy="91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Tx/>
                  <a:buNone/>
                  <a:defRPr sz="24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0EB2EDD-4E68-134D-8647-E6D108BFA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300" y="2650693"/>
                <a:ext cx="2823210" cy="9144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40A5A0-B547-7446-A0B1-62BFD9250144}"/>
                  </a:ext>
                </a:extLst>
              </p:cNvPr>
              <p:cNvSpPr/>
              <p:nvPr/>
            </p:nvSpPr>
            <p:spPr>
              <a:xfrm>
                <a:off x="4785797" y="1104142"/>
                <a:ext cx="3594217" cy="6948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Use previous evaluations: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CA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40A5A0-B547-7446-A0B1-62BFD9250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797" y="1104142"/>
                <a:ext cx="3594217" cy="694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95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84BCE1E-7591-5A41-BB25-1631271DBB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0382" y="1587092"/>
            <a:ext cx="2844210" cy="153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model of model loss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EC277-36E8-684A-8132-1BF88FC5DD5D}"/>
              </a:ext>
            </a:extLst>
          </p:cNvPr>
          <p:cNvCxnSpPr/>
          <p:nvPr/>
        </p:nvCxnSpPr>
        <p:spPr>
          <a:xfrm flipV="1">
            <a:off x="2356244" y="1335598"/>
            <a:ext cx="0" cy="24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C9D09-84B7-8C41-B27E-260FAC1F9F02}"/>
              </a:ext>
            </a:extLst>
          </p:cNvPr>
          <p:cNvCxnSpPr>
            <a:cxnSpLocks/>
          </p:cNvCxnSpPr>
          <p:nvPr/>
        </p:nvCxnSpPr>
        <p:spPr>
          <a:xfrm>
            <a:off x="1968316" y="3358361"/>
            <a:ext cx="38654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F617BF-D20F-C642-9D84-2C03E9A6A49C}"/>
              </a:ext>
            </a:extLst>
          </p:cNvPr>
          <p:cNvSpPr txBox="1"/>
          <p:nvPr/>
        </p:nvSpPr>
        <p:spPr>
          <a:xfrm>
            <a:off x="3430978" y="3800713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Learning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6AA7-C1C5-BA45-9D7E-14437DF78BCC}"/>
              </a:ext>
            </a:extLst>
          </p:cNvPr>
          <p:cNvSpPr txBox="1"/>
          <p:nvPr/>
        </p:nvSpPr>
        <p:spPr>
          <a:xfrm rot="16200000">
            <a:off x="871342" y="219231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EA77E-8749-4E44-8E12-4CE710C95179}"/>
              </a:ext>
            </a:extLst>
          </p:cNvPr>
          <p:cNvSpPr txBox="1"/>
          <p:nvPr/>
        </p:nvSpPr>
        <p:spPr>
          <a:xfrm>
            <a:off x="1610629" y="217395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BA9C-01EF-FD4B-BCD4-3E0F21C41BB5}"/>
              </a:ext>
            </a:extLst>
          </p:cNvPr>
          <p:cNvSpPr txBox="1"/>
          <p:nvPr/>
        </p:nvSpPr>
        <p:spPr>
          <a:xfrm>
            <a:off x="2533761" y="3356998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73D5-0CED-CE4F-BB17-93DA6D95F72A}"/>
              </a:ext>
            </a:extLst>
          </p:cNvPr>
          <p:cNvSpPr txBox="1"/>
          <p:nvPr/>
        </p:nvSpPr>
        <p:spPr>
          <a:xfrm>
            <a:off x="5388003" y="340003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24B-A332-9C46-A784-6B740FD78EB1}"/>
              </a:ext>
            </a:extLst>
          </p:cNvPr>
          <p:cNvSpPr txBox="1"/>
          <p:nvPr/>
        </p:nvSpPr>
        <p:spPr>
          <a:xfrm>
            <a:off x="3210405" y="3356998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15F-03A9-0147-891B-1A01A31069EC}"/>
              </a:ext>
            </a:extLst>
          </p:cNvPr>
          <p:cNvSpPr txBox="1"/>
          <p:nvPr/>
        </p:nvSpPr>
        <p:spPr>
          <a:xfrm>
            <a:off x="3960882" y="3374586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FD3A1-B98F-F04C-BE08-52B9B1137E6E}"/>
              </a:ext>
            </a:extLst>
          </p:cNvPr>
          <p:cNvSpPr txBox="1"/>
          <p:nvPr/>
        </p:nvSpPr>
        <p:spPr>
          <a:xfrm>
            <a:off x="4607757" y="338499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1.5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842396-7B80-ED40-8908-A90C1B3222EC}"/>
              </a:ext>
            </a:extLst>
          </p:cNvPr>
          <p:cNvSpPr/>
          <p:nvPr/>
        </p:nvSpPr>
        <p:spPr>
          <a:xfrm>
            <a:off x="2620418" y="2009766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4DB844-8AE5-714E-B36C-17CEB09E8F4A}"/>
              </a:ext>
            </a:extLst>
          </p:cNvPr>
          <p:cNvSpPr/>
          <p:nvPr/>
        </p:nvSpPr>
        <p:spPr>
          <a:xfrm>
            <a:off x="5329428" y="2024794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F4E2E5-5653-2745-A150-471F9477C016}"/>
              </a:ext>
            </a:extLst>
          </p:cNvPr>
          <p:cNvSpPr/>
          <p:nvPr/>
        </p:nvSpPr>
        <p:spPr>
          <a:xfrm>
            <a:off x="4064381" y="2067654"/>
            <a:ext cx="177135" cy="157655"/>
          </a:xfrm>
          <a:prstGeom prst="ellipse">
            <a:avLst/>
          </a:prstGeom>
          <a:solidFill>
            <a:srgbClr val="FB5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7A0B6D-0215-9D42-AAAA-E4F851245D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2700382" y="2492248"/>
            <a:ext cx="2378514" cy="1523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C20852-6CEB-BD4F-A835-5A68576CC0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5078896" y="2494085"/>
            <a:ext cx="427667" cy="150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5CD28-636D-764B-96EE-15ED93056156}"/>
                  </a:ext>
                </a:extLst>
              </p:cNvPr>
              <p:cNvSpPr txBox="1"/>
              <p:nvPr/>
            </p:nvSpPr>
            <p:spPr>
              <a:xfrm>
                <a:off x="5685480" y="1525419"/>
                <a:ext cx="20900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𝑡𝑟𝑢𝑒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65CD28-636D-764B-96EE-15ED9305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80" y="1525419"/>
                <a:ext cx="2090059" cy="276999"/>
              </a:xfrm>
              <a:prstGeom prst="rect">
                <a:avLst/>
              </a:prstGeom>
              <a:blipFill>
                <a:blip r:embed="rId6"/>
                <a:stretch>
                  <a:fillRect l="-1818" t="-4545" r="-303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D1CBA7-3E9A-0149-B7F2-911AD2102852}"/>
                  </a:ext>
                </a:extLst>
              </p:cNvPr>
              <p:cNvSpPr txBox="1"/>
              <p:nvPr/>
            </p:nvSpPr>
            <p:spPr>
              <a:xfrm>
                <a:off x="5685480" y="1965121"/>
                <a:ext cx="1234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D1CBA7-3E9A-0149-B7F2-911AD2102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80" y="1965121"/>
                <a:ext cx="1234569" cy="276999"/>
              </a:xfrm>
              <a:prstGeom prst="rect">
                <a:avLst/>
              </a:prstGeom>
              <a:blipFill>
                <a:blip r:embed="rId7"/>
                <a:stretch>
                  <a:fillRect l="-3061" r="-510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542AB3-B304-C549-86AE-5CFD373A2112}"/>
                  </a:ext>
                </a:extLst>
              </p:cNvPr>
              <p:cNvSpPr txBox="1"/>
              <p:nvPr/>
            </p:nvSpPr>
            <p:spPr>
              <a:xfrm>
                <a:off x="5685480" y="2408121"/>
                <a:ext cx="20395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𝑎𝑝𝑝𝑟𝑜𝑥𝑖𝑚𝑎𝑡𝑒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542AB3-B304-C549-86AE-5CFD373A2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80" y="2408121"/>
                <a:ext cx="2039533" cy="276999"/>
              </a:xfrm>
              <a:prstGeom prst="rect">
                <a:avLst/>
              </a:prstGeom>
              <a:blipFill>
                <a:blip r:embed="rId8"/>
                <a:stretch>
                  <a:fillRect l="-1863" r="-248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F8282BD2-E01A-9845-B552-2A87F56BCBB2}"/>
              </a:ext>
            </a:extLst>
          </p:cNvPr>
          <p:cNvSpPr/>
          <p:nvPr/>
        </p:nvSpPr>
        <p:spPr>
          <a:xfrm>
            <a:off x="3804498" y="2919716"/>
            <a:ext cx="177135" cy="157655"/>
          </a:xfrm>
          <a:prstGeom prst="ellipse">
            <a:avLst/>
          </a:prstGeom>
          <a:solidFill>
            <a:srgbClr val="8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C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A1B7E0-A9F5-6E4A-A4E6-7516839483A6}"/>
                  </a:ext>
                </a:extLst>
              </p:cNvPr>
              <p:cNvSpPr txBox="1"/>
              <p:nvPr/>
            </p:nvSpPr>
            <p:spPr>
              <a:xfrm>
                <a:off x="5695310" y="2849526"/>
                <a:ext cx="1373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𝑐𝑎𝑛𝑑𝑖𝑑𝑎𝑡𝑒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A1B7E0-A9F5-6E4A-A4E6-75168394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310" y="2849526"/>
                <a:ext cx="1373325" cy="276999"/>
              </a:xfrm>
              <a:prstGeom prst="rect">
                <a:avLst/>
              </a:prstGeom>
              <a:blipFill>
                <a:blip r:embed="rId9"/>
                <a:stretch>
                  <a:fillRect l="-909" r="-1818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32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for model of model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E131A-1BCA-BB4A-A70D-D866436E65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601" y="1034625"/>
            <a:ext cx="4276023" cy="32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1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591E4-22F5-2745-95B3-D397B73A4875}"/>
                  </a:ext>
                </a:extLst>
              </p:cNvPr>
              <p:cNvSpPr txBox="1"/>
              <p:nvPr/>
            </p:nvSpPr>
            <p:spPr>
              <a:xfrm>
                <a:off x="750164" y="2200963"/>
                <a:ext cx="7623625" cy="671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…, 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sSub>
                            <m:sSubPr>
                              <m:ctrlP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)~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l-GR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CA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7591E4-22F5-2745-95B3-D397B73A4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4" y="2200963"/>
                <a:ext cx="7623625" cy="671722"/>
              </a:xfrm>
              <a:prstGeom prst="rect">
                <a:avLst/>
              </a:prstGeom>
              <a:blipFill>
                <a:blip r:embed="rId3"/>
                <a:stretch>
                  <a:fillRect l="-1664" r="-1664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80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for model of model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E131A-1BCA-BB4A-A70D-D866436E65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601" y="1034625"/>
            <a:ext cx="4276023" cy="3207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124628-786D-EB4F-A3CC-FC11135D94B3}"/>
              </a:ext>
            </a:extLst>
          </p:cNvPr>
          <p:cNvSpPr/>
          <p:nvPr/>
        </p:nvSpPr>
        <p:spPr>
          <a:xfrm>
            <a:off x="4341910" y="1353381"/>
            <a:ext cx="1982690" cy="2560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CC655-EE65-5842-A99A-2D6A22F6DF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137511" y="3149862"/>
            <a:ext cx="726476" cy="3412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684319-F970-EB49-BBC8-48D700B6E26A}"/>
              </a:ext>
            </a:extLst>
          </p:cNvPr>
          <p:cNvCxnSpPr/>
          <p:nvPr/>
        </p:nvCxnSpPr>
        <p:spPr>
          <a:xfrm flipV="1">
            <a:off x="4341911" y="1353381"/>
            <a:ext cx="0" cy="256032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for model of model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E131A-1BCA-BB4A-A70D-D866436E65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601" y="1034625"/>
            <a:ext cx="4276023" cy="3207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124628-786D-EB4F-A3CC-FC11135D94B3}"/>
              </a:ext>
            </a:extLst>
          </p:cNvPr>
          <p:cNvSpPr/>
          <p:nvPr/>
        </p:nvSpPr>
        <p:spPr>
          <a:xfrm>
            <a:off x="6075909" y="1357973"/>
            <a:ext cx="259578" cy="25603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FE9D9-ADC8-5F43-95A3-9CC0DBA240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44123" y="2088753"/>
            <a:ext cx="1932042" cy="23296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A45FD3-F048-E441-8D8D-E14B01983C11}"/>
              </a:ext>
            </a:extLst>
          </p:cNvPr>
          <p:cNvCxnSpPr/>
          <p:nvPr/>
        </p:nvCxnSpPr>
        <p:spPr>
          <a:xfrm flipV="1">
            <a:off x="6004546" y="1358598"/>
            <a:ext cx="0" cy="256032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5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for model of model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E131A-1BCA-BB4A-A70D-D866436E65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601" y="1034625"/>
            <a:ext cx="4276023" cy="3207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124628-786D-EB4F-A3CC-FC11135D94B3}"/>
              </a:ext>
            </a:extLst>
          </p:cNvPr>
          <p:cNvSpPr/>
          <p:nvPr/>
        </p:nvSpPr>
        <p:spPr>
          <a:xfrm>
            <a:off x="3008670" y="1348141"/>
            <a:ext cx="3346481" cy="2560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A0933AB-ED8A-594E-9B98-1F101791B38A}"/>
              </a:ext>
            </a:extLst>
          </p:cNvPr>
          <p:cNvSpPr/>
          <p:nvPr/>
        </p:nvSpPr>
        <p:spPr>
          <a:xfrm>
            <a:off x="3018503" y="2356094"/>
            <a:ext cx="3313471" cy="1139046"/>
          </a:xfrm>
          <a:custGeom>
            <a:avLst/>
            <a:gdLst>
              <a:gd name="connsiteX0" fmla="*/ 0 w 3313471"/>
              <a:gd name="connsiteY0" fmla="*/ 1026203 h 1139046"/>
              <a:gd name="connsiteX1" fmla="*/ 344129 w 3313471"/>
              <a:gd name="connsiteY1" fmla="*/ 623080 h 1139046"/>
              <a:gd name="connsiteX2" fmla="*/ 668594 w 3313471"/>
              <a:gd name="connsiteY2" fmla="*/ 455932 h 1139046"/>
              <a:gd name="connsiteX3" fmla="*/ 1238865 w 3313471"/>
              <a:gd name="connsiteY3" fmla="*/ 908216 h 1139046"/>
              <a:gd name="connsiteX4" fmla="*/ 1651820 w 3313471"/>
              <a:gd name="connsiteY4" fmla="*/ 1134358 h 1139046"/>
              <a:gd name="connsiteX5" fmla="*/ 2084439 w 3313471"/>
              <a:gd name="connsiteY5" fmla="*/ 711571 h 1139046"/>
              <a:gd name="connsiteX6" fmla="*/ 2300749 w 3313471"/>
              <a:gd name="connsiteY6" fmla="*/ 298616 h 1139046"/>
              <a:gd name="connsiteX7" fmla="*/ 2674374 w 3313471"/>
              <a:gd name="connsiteY7" fmla="*/ 13480 h 1139046"/>
              <a:gd name="connsiteX8" fmla="*/ 3313471 w 3313471"/>
              <a:gd name="connsiteY8" fmla="*/ 72474 h 113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3471" h="1139046">
                <a:moveTo>
                  <a:pt x="0" y="1026203"/>
                </a:moveTo>
                <a:cubicBezTo>
                  <a:pt x="116348" y="872164"/>
                  <a:pt x="232697" y="718125"/>
                  <a:pt x="344129" y="623080"/>
                </a:cubicBezTo>
                <a:cubicBezTo>
                  <a:pt x="455561" y="528035"/>
                  <a:pt x="519471" y="408409"/>
                  <a:pt x="668594" y="455932"/>
                </a:cubicBezTo>
                <a:cubicBezTo>
                  <a:pt x="817717" y="503455"/>
                  <a:pt x="1074994" y="795145"/>
                  <a:pt x="1238865" y="908216"/>
                </a:cubicBezTo>
                <a:cubicBezTo>
                  <a:pt x="1402736" y="1021287"/>
                  <a:pt x="1510891" y="1167132"/>
                  <a:pt x="1651820" y="1134358"/>
                </a:cubicBezTo>
                <a:cubicBezTo>
                  <a:pt x="1792749" y="1101584"/>
                  <a:pt x="1976284" y="850861"/>
                  <a:pt x="2084439" y="711571"/>
                </a:cubicBezTo>
                <a:cubicBezTo>
                  <a:pt x="2192594" y="572281"/>
                  <a:pt x="2202427" y="414964"/>
                  <a:pt x="2300749" y="298616"/>
                </a:cubicBezTo>
                <a:cubicBezTo>
                  <a:pt x="2399072" y="182267"/>
                  <a:pt x="2505587" y="51170"/>
                  <a:pt x="2674374" y="13480"/>
                </a:cubicBezTo>
                <a:cubicBezTo>
                  <a:pt x="2843161" y="-24210"/>
                  <a:pt x="3078316" y="24132"/>
                  <a:pt x="3313471" y="72474"/>
                </a:cubicBezTo>
              </a:path>
            </a:pathLst>
          </a:cu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6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4421" y="789876"/>
                <a:ext cx="8205304" cy="3553926"/>
              </a:xfrm>
            </p:spPr>
            <p:txBody>
              <a:bodyPr/>
              <a:lstStyle/>
              <a:p>
                <a:r>
                  <a:rPr lang="en-US" sz="1800" dirty="0"/>
                  <a:t>Similarity between 2 points: controls ‘smoothness’.</a:t>
                </a:r>
              </a:p>
              <a:p>
                <a:r>
                  <a:rPr lang="en-US" sz="1800" dirty="0"/>
                  <a:t>SageMaker uses </a:t>
                </a:r>
                <a:r>
                  <a:rPr lang="en-US" sz="1800" dirty="0" err="1"/>
                  <a:t>Matérn</a:t>
                </a:r>
                <a:r>
                  <a:rPr lang="en-US" sz="1800" dirty="0"/>
                  <a:t> kernel with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C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=5/2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421" y="789876"/>
                <a:ext cx="8205304" cy="3553926"/>
              </a:xfrm>
              <a:blipFill>
                <a:blip r:embed="rId3"/>
                <a:stretch>
                  <a:fillRect l="-464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B7744D-66F3-7149-952F-6232E5FA1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16" y="1825495"/>
            <a:ext cx="4437922" cy="25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7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Closed form expressions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0CD22-DFDF-B849-981D-E4E106DE9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9256" y="986737"/>
            <a:ext cx="4971143" cy="177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57626-F9AE-0A46-B882-E8EF2FF2F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8" y="3083540"/>
            <a:ext cx="8255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07D1-2B5B-1148-9214-63858384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Theory</a:t>
            </a:r>
          </a:p>
        </p:txBody>
      </p:sp>
    </p:spTree>
    <p:extLst>
      <p:ext uri="{BB962C8B-B14F-4D97-AF65-F5344CB8AC3E}">
        <p14:creationId xmlns:p14="http://schemas.microsoft.com/office/powerpoint/2010/main" val="93023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Acquisition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/>
          <a:lstStyle/>
          <a:p>
            <a:r>
              <a:rPr lang="en-US" sz="1800" dirty="0"/>
              <a:t>Given posterior distribution of functions…</a:t>
            </a:r>
          </a:p>
          <a:p>
            <a:endParaRPr lang="en-US" sz="1800" dirty="0"/>
          </a:p>
          <a:p>
            <a:r>
              <a:rPr lang="en-US" sz="1800" dirty="0"/>
              <a:t>Used as </a:t>
            </a:r>
            <a:r>
              <a:rPr lang="en-US" sz="1800" u="sng" dirty="0"/>
              <a:t>criteria for selecting next candidate</a:t>
            </a:r>
            <a:r>
              <a:rPr lang="en-US" sz="1800" dirty="0"/>
              <a:t> </a:t>
            </a:r>
            <a:r>
              <a:rPr lang="en-US" sz="1800" dirty="0" err="1"/>
              <a:t>hyperparams</a:t>
            </a:r>
            <a:r>
              <a:rPr lang="en-US" sz="1800" dirty="0"/>
              <a:t> for evaluation.</a:t>
            </a:r>
          </a:p>
          <a:p>
            <a:endParaRPr lang="en-US" sz="1800" dirty="0"/>
          </a:p>
          <a:p>
            <a:r>
              <a:rPr lang="en-US" sz="1800" dirty="0"/>
              <a:t>Often </a:t>
            </a:r>
            <a:r>
              <a:rPr lang="en-US" sz="1800" u="sng" dirty="0"/>
              <a:t>depends on the best </a:t>
            </a:r>
            <a:r>
              <a:rPr lang="en-US" sz="1800" u="sng" dirty="0" err="1"/>
              <a:t>hyperparams</a:t>
            </a:r>
            <a:r>
              <a:rPr lang="en-US" sz="1800" u="sng" dirty="0"/>
              <a:t> </a:t>
            </a:r>
            <a:r>
              <a:rPr lang="en-US" sz="1800" dirty="0"/>
              <a:t>seen so far in search.</a:t>
            </a:r>
          </a:p>
          <a:p>
            <a:endParaRPr lang="en-US" sz="1800" dirty="0"/>
          </a:p>
          <a:p>
            <a:r>
              <a:rPr lang="en-US" sz="1800" dirty="0"/>
              <a:t>Controls </a:t>
            </a:r>
            <a:r>
              <a:rPr lang="en-US" sz="1800" u="sng" dirty="0"/>
              <a:t>exploration vs exploitation</a:t>
            </a:r>
            <a:r>
              <a:rPr lang="en-US" sz="1800" dirty="0"/>
              <a:t> in search.</a:t>
            </a:r>
          </a:p>
        </p:txBody>
      </p:sp>
    </p:spTree>
    <p:extLst>
      <p:ext uri="{BB962C8B-B14F-4D97-AF65-F5344CB8AC3E}">
        <p14:creationId xmlns:p14="http://schemas.microsoft.com/office/powerpoint/2010/main" val="391349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3EEE85-47C9-3442-92C8-E9CAB2A89548}"/>
              </a:ext>
            </a:extLst>
          </p:cNvPr>
          <p:cNvSpPr/>
          <p:nvPr/>
        </p:nvSpPr>
        <p:spPr>
          <a:xfrm>
            <a:off x="5837988" y="958532"/>
            <a:ext cx="2621096" cy="330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Acquisition Function: Probability of Improvement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02E94-8257-F349-978B-5CB22FD7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9" y="958532"/>
            <a:ext cx="4749800" cy="33075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59E279-84EF-8446-99F2-2057DBF5D7AF}"/>
              </a:ext>
            </a:extLst>
          </p:cNvPr>
          <p:cNvCxnSpPr/>
          <p:nvPr/>
        </p:nvCxnSpPr>
        <p:spPr>
          <a:xfrm>
            <a:off x="1028700" y="2311400"/>
            <a:ext cx="38989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05F406-601D-5A47-932A-9BC56FA9E2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302065" y="2171051"/>
            <a:ext cx="596684" cy="953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F462C-F4D9-144E-A4C5-A52DDEEA3E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82918" y="2529333"/>
            <a:ext cx="2223079" cy="503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C7967-11D3-0244-AB07-086C706E0617}"/>
              </a:ext>
            </a:extLst>
          </p:cNvPr>
          <p:cNvSpPr txBox="1"/>
          <p:nvPr/>
        </p:nvSpPr>
        <p:spPr>
          <a:xfrm>
            <a:off x="3031251" y="1320914"/>
            <a:ext cx="6703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70%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50DF5A-D2E7-5D45-AE7E-8C89945C3784}"/>
              </a:ext>
            </a:extLst>
          </p:cNvPr>
          <p:cNvCxnSpPr>
            <a:cxnSpLocks/>
          </p:cNvCxnSpPr>
          <p:nvPr/>
        </p:nvCxnSpPr>
        <p:spPr>
          <a:xfrm>
            <a:off x="5883808" y="2781300"/>
            <a:ext cx="23622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84F75D-BF7D-BF46-B215-342BB0D21AF0}"/>
              </a:ext>
            </a:extLst>
          </p:cNvPr>
          <p:cNvSpPr txBox="1"/>
          <p:nvPr/>
        </p:nvSpPr>
        <p:spPr>
          <a:xfrm>
            <a:off x="1996624" y="206303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Current best</a:t>
            </a:r>
            <a:endParaRPr lang="en-US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DF14B-CD86-734C-A3EA-54832671E926}"/>
              </a:ext>
            </a:extLst>
          </p:cNvPr>
          <p:cNvSpPr txBox="1"/>
          <p:nvPr/>
        </p:nvSpPr>
        <p:spPr>
          <a:xfrm>
            <a:off x="6354209" y="1716274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CC823-5840-CC43-8F2E-D0C22202C98A}"/>
              </a:ext>
            </a:extLst>
          </p:cNvPr>
          <p:cNvSpPr txBox="1"/>
          <p:nvPr/>
        </p:nvSpPr>
        <p:spPr>
          <a:xfrm>
            <a:off x="7265219" y="17001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30848-2A99-5148-92A5-92857A23E556}"/>
                  </a:ext>
                </a:extLst>
              </p:cNvPr>
              <p:cNvSpPr txBox="1"/>
              <p:nvPr/>
            </p:nvSpPr>
            <p:spPr>
              <a:xfrm>
                <a:off x="6197351" y="1171061"/>
                <a:ext cx="1862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𝑃𝐼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30848-2A99-5148-92A5-92857A23E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1" y="1171061"/>
                <a:ext cx="18621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FE19A5-08AB-E647-BED1-B0B85125424E}"/>
                  </a:ext>
                </a:extLst>
              </p:cNvPr>
              <p:cNvSpPr/>
              <p:nvPr/>
            </p:nvSpPr>
            <p:spPr>
              <a:xfrm>
                <a:off x="6098669" y="3784373"/>
                <a:ext cx="4719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FE19A5-08AB-E647-BED1-B0B851254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669" y="3784373"/>
                <a:ext cx="471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334FDA-915F-E64E-90D7-7EEB17881883}"/>
                  </a:ext>
                </a:extLst>
              </p:cNvPr>
              <p:cNvSpPr/>
              <p:nvPr/>
            </p:nvSpPr>
            <p:spPr>
              <a:xfrm>
                <a:off x="6976042" y="28814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334FDA-915F-E64E-90D7-7EEB17881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42" y="2881416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91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3EEE85-47C9-3442-92C8-E9CAB2A89548}"/>
              </a:ext>
            </a:extLst>
          </p:cNvPr>
          <p:cNvSpPr/>
          <p:nvPr/>
        </p:nvSpPr>
        <p:spPr>
          <a:xfrm>
            <a:off x="5837988" y="958532"/>
            <a:ext cx="2621096" cy="330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Acquisition Function: Expected Improvement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02E94-8257-F349-978B-5CB22FD7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9" y="958532"/>
            <a:ext cx="4749800" cy="33075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59E279-84EF-8446-99F2-2057DBF5D7AF}"/>
              </a:ext>
            </a:extLst>
          </p:cNvPr>
          <p:cNvCxnSpPr/>
          <p:nvPr/>
        </p:nvCxnSpPr>
        <p:spPr>
          <a:xfrm>
            <a:off x="1028700" y="2311400"/>
            <a:ext cx="38989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05F406-601D-5A47-932A-9BC56FA9E2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302065" y="2171051"/>
            <a:ext cx="596684" cy="953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F462C-F4D9-144E-A4C5-A52DDEEA3E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82918" y="2529333"/>
            <a:ext cx="2223079" cy="503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C7967-11D3-0244-AB07-086C706E0617}"/>
              </a:ext>
            </a:extLst>
          </p:cNvPr>
          <p:cNvSpPr txBox="1"/>
          <p:nvPr/>
        </p:nvSpPr>
        <p:spPr>
          <a:xfrm>
            <a:off x="3031251" y="1320914"/>
            <a:ext cx="6703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70%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50DF5A-D2E7-5D45-AE7E-8C89945C3784}"/>
              </a:ext>
            </a:extLst>
          </p:cNvPr>
          <p:cNvCxnSpPr>
            <a:cxnSpLocks/>
          </p:cNvCxnSpPr>
          <p:nvPr/>
        </p:nvCxnSpPr>
        <p:spPr>
          <a:xfrm>
            <a:off x="5883808" y="2781300"/>
            <a:ext cx="2362200" cy="0"/>
          </a:xfrm>
          <a:prstGeom prst="line">
            <a:avLst/>
          </a:prstGeom>
          <a:ln w="127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84F75D-BF7D-BF46-B215-342BB0D21AF0}"/>
              </a:ext>
            </a:extLst>
          </p:cNvPr>
          <p:cNvSpPr txBox="1"/>
          <p:nvPr/>
        </p:nvSpPr>
        <p:spPr>
          <a:xfrm>
            <a:off x="1996624" y="206303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Current best</a:t>
            </a:r>
            <a:endParaRPr lang="en-US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DF14B-CD86-734C-A3EA-54832671E926}"/>
              </a:ext>
            </a:extLst>
          </p:cNvPr>
          <p:cNvSpPr txBox="1"/>
          <p:nvPr/>
        </p:nvSpPr>
        <p:spPr>
          <a:xfrm>
            <a:off x="6354209" y="171627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CC823-5840-CC43-8F2E-D0C22202C98A}"/>
              </a:ext>
            </a:extLst>
          </p:cNvPr>
          <p:cNvSpPr txBox="1"/>
          <p:nvPr/>
        </p:nvSpPr>
        <p:spPr>
          <a:xfrm>
            <a:off x="7265219" y="170016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30848-2A99-5148-92A5-92857A23E556}"/>
                  </a:ext>
                </a:extLst>
              </p:cNvPr>
              <p:cNvSpPr txBox="1"/>
              <p:nvPr/>
            </p:nvSpPr>
            <p:spPr>
              <a:xfrm>
                <a:off x="6197351" y="1171061"/>
                <a:ext cx="1865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𝐸𝐼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E30848-2A99-5148-92A5-92857A23E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51" y="1171061"/>
                <a:ext cx="186531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FE19A5-08AB-E647-BED1-B0B85125424E}"/>
                  </a:ext>
                </a:extLst>
              </p:cNvPr>
              <p:cNvSpPr/>
              <p:nvPr/>
            </p:nvSpPr>
            <p:spPr>
              <a:xfrm>
                <a:off x="6098669" y="3784373"/>
                <a:ext cx="4719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FE19A5-08AB-E647-BED1-B0B851254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669" y="3784373"/>
                <a:ext cx="471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334FDA-915F-E64E-90D7-7EEB17881883}"/>
                  </a:ext>
                </a:extLst>
              </p:cNvPr>
              <p:cNvSpPr/>
              <p:nvPr/>
            </p:nvSpPr>
            <p:spPr>
              <a:xfrm>
                <a:off x="6976042" y="2881416"/>
                <a:ext cx="4773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334FDA-915F-E64E-90D7-7EEB17881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042" y="2881416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7D660-7F65-794F-A31C-2BADEAF42A8A}"/>
              </a:ext>
            </a:extLst>
          </p:cNvPr>
          <p:cNvCxnSpPr/>
          <p:nvPr/>
        </p:nvCxnSpPr>
        <p:spPr>
          <a:xfrm flipV="1">
            <a:off x="6121400" y="1540393"/>
            <a:ext cx="0" cy="2485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DB360F-2E00-4346-8D92-7E20093F6B8F}"/>
              </a:ext>
            </a:extLst>
          </p:cNvPr>
          <p:cNvSpPr txBox="1"/>
          <p:nvPr/>
        </p:nvSpPr>
        <p:spPr>
          <a:xfrm>
            <a:off x="5887449" y="159170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73459-2D82-3048-9527-1102B5297A04}"/>
              </a:ext>
            </a:extLst>
          </p:cNvPr>
          <p:cNvSpPr txBox="1"/>
          <p:nvPr/>
        </p:nvSpPr>
        <p:spPr>
          <a:xfrm>
            <a:off x="5836649" y="3790557"/>
            <a:ext cx="333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23103C-395C-CC48-9304-068CAB08CC83}"/>
              </a:ext>
            </a:extLst>
          </p:cNvPr>
          <p:cNvCxnSpPr>
            <a:cxnSpLocks/>
          </p:cNvCxnSpPr>
          <p:nvPr/>
        </p:nvCxnSpPr>
        <p:spPr>
          <a:xfrm>
            <a:off x="6098669" y="2501900"/>
            <a:ext cx="767219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99E76E-1B3D-5E49-9C5F-367E898DEC6E}"/>
              </a:ext>
            </a:extLst>
          </p:cNvPr>
          <p:cNvCxnSpPr>
            <a:cxnSpLocks/>
          </p:cNvCxnSpPr>
          <p:nvPr/>
        </p:nvCxnSpPr>
        <p:spPr>
          <a:xfrm>
            <a:off x="6976042" y="2603500"/>
            <a:ext cx="1269966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27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Using Acquisition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94AA9-5FF3-444B-B3A0-9D9F0E484B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2624" y="966708"/>
            <a:ext cx="5029200" cy="33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9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1AA51A8-C9E7-4349-9142-6679E816FD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2624" y="951718"/>
            <a:ext cx="5029200" cy="330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Using Acquisition Functions</a:t>
            </a:r>
          </a:p>
        </p:txBody>
      </p:sp>
    </p:spTree>
    <p:extLst>
      <p:ext uri="{BB962C8B-B14F-4D97-AF65-F5344CB8AC3E}">
        <p14:creationId xmlns:p14="http://schemas.microsoft.com/office/powerpoint/2010/main" val="216365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E131A-1BCA-BB4A-A70D-D866436E65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601" y="1034625"/>
            <a:ext cx="4276023" cy="3207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124628-786D-EB4F-A3CC-FC11135D94B3}"/>
              </a:ext>
            </a:extLst>
          </p:cNvPr>
          <p:cNvSpPr/>
          <p:nvPr/>
        </p:nvSpPr>
        <p:spPr>
          <a:xfrm>
            <a:off x="3023660" y="1348141"/>
            <a:ext cx="3346481" cy="25603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parallelism with Thompson Sampling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A0933AB-ED8A-594E-9B98-1F101791B38A}"/>
              </a:ext>
            </a:extLst>
          </p:cNvPr>
          <p:cNvSpPr/>
          <p:nvPr/>
        </p:nvSpPr>
        <p:spPr>
          <a:xfrm>
            <a:off x="3030695" y="2356094"/>
            <a:ext cx="3313471" cy="1139046"/>
          </a:xfrm>
          <a:custGeom>
            <a:avLst/>
            <a:gdLst>
              <a:gd name="connsiteX0" fmla="*/ 0 w 3313471"/>
              <a:gd name="connsiteY0" fmla="*/ 1026203 h 1139046"/>
              <a:gd name="connsiteX1" fmla="*/ 344129 w 3313471"/>
              <a:gd name="connsiteY1" fmla="*/ 623080 h 1139046"/>
              <a:gd name="connsiteX2" fmla="*/ 668594 w 3313471"/>
              <a:gd name="connsiteY2" fmla="*/ 455932 h 1139046"/>
              <a:gd name="connsiteX3" fmla="*/ 1238865 w 3313471"/>
              <a:gd name="connsiteY3" fmla="*/ 908216 h 1139046"/>
              <a:gd name="connsiteX4" fmla="*/ 1651820 w 3313471"/>
              <a:gd name="connsiteY4" fmla="*/ 1134358 h 1139046"/>
              <a:gd name="connsiteX5" fmla="*/ 2084439 w 3313471"/>
              <a:gd name="connsiteY5" fmla="*/ 711571 h 1139046"/>
              <a:gd name="connsiteX6" fmla="*/ 2300749 w 3313471"/>
              <a:gd name="connsiteY6" fmla="*/ 298616 h 1139046"/>
              <a:gd name="connsiteX7" fmla="*/ 2674374 w 3313471"/>
              <a:gd name="connsiteY7" fmla="*/ 13480 h 1139046"/>
              <a:gd name="connsiteX8" fmla="*/ 3313471 w 3313471"/>
              <a:gd name="connsiteY8" fmla="*/ 72474 h 113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13471" h="1139046">
                <a:moveTo>
                  <a:pt x="0" y="1026203"/>
                </a:moveTo>
                <a:cubicBezTo>
                  <a:pt x="116348" y="872164"/>
                  <a:pt x="232697" y="718125"/>
                  <a:pt x="344129" y="623080"/>
                </a:cubicBezTo>
                <a:cubicBezTo>
                  <a:pt x="455561" y="528035"/>
                  <a:pt x="519471" y="408409"/>
                  <a:pt x="668594" y="455932"/>
                </a:cubicBezTo>
                <a:cubicBezTo>
                  <a:pt x="817717" y="503455"/>
                  <a:pt x="1074994" y="795145"/>
                  <a:pt x="1238865" y="908216"/>
                </a:cubicBezTo>
                <a:cubicBezTo>
                  <a:pt x="1402736" y="1021287"/>
                  <a:pt x="1510891" y="1167132"/>
                  <a:pt x="1651820" y="1134358"/>
                </a:cubicBezTo>
                <a:cubicBezTo>
                  <a:pt x="1792749" y="1101584"/>
                  <a:pt x="1976284" y="850861"/>
                  <a:pt x="2084439" y="711571"/>
                </a:cubicBezTo>
                <a:cubicBezTo>
                  <a:pt x="2192594" y="572281"/>
                  <a:pt x="2202427" y="414964"/>
                  <a:pt x="2300749" y="298616"/>
                </a:cubicBezTo>
                <a:cubicBezTo>
                  <a:pt x="2399072" y="182267"/>
                  <a:pt x="2505587" y="51170"/>
                  <a:pt x="2674374" y="13480"/>
                </a:cubicBezTo>
                <a:cubicBezTo>
                  <a:pt x="2843161" y="-24210"/>
                  <a:pt x="3078316" y="24132"/>
                  <a:pt x="3313471" y="72474"/>
                </a:cubicBezTo>
              </a:path>
            </a:pathLst>
          </a:custGeom>
          <a:noFill/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38114EE-AB9A-E74C-9B9C-A7AF1DB12F51}"/>
              </a:ext>
            </a:extLst>
          </p:cNvPr>
          <p:cNvSpPr/>
          <p:nvPr/>
        </p:nvSpPr>
        <p:spPr>
          <a:xfrm>
            <a:off x="3017520" y="2061416"/>
            <a:ext cx="3310128" cy="1420113"/>
          </a:xfrm>
          <a:custGeom>
            <a:avLst/>
            <a:gdLst>
              <a:gd name="connsiteX0" fmla="*/ 0 w 3310128"/>
              <a:gd name="connsiteY0" fmla="*/ 803704 h 1420113"/>
              <a:gd name="connsiteX1" fmla="*/ 335280 w 3310128"/>
              <a:gd name="connsiteY1" fmla="*/ 943912 h 1420113"/>
              <a:gd name="connsiteX2" fmla="*/ 999744 w 3310128"/>
              <a:gd name="connsiteY2" fmla="*/ 974392 h 1420113"/>
              <a:gd name="connsiteX3" fmla="*/ 1639824 w 3310128"/>
              <a:gd name="connsiteY3" fmla="*/ 1419400 h 1420113"/>
              <a:gd name="connsiteX4" fmla="*/ 2036064 w 3310128"/>
              <a:gd name="connsiteY4" fmla="*/ 1065832 h 1420113"/>
              <a:gd name="connsiteX5" fmla="*/ 2316480 w 3310128"/>
              <a:gd name="connsiteY5" fmla="*/ 602536 h 1420113"/>
              <a:gd name="connsiteX6" fmla="*/ 3139440 w 3310128"/>
              <a:gd name="connsiteY6" fmla="*/ 41704 h 1420113"/>
              <a:gd name="connsiteX7" fmla="*/ 3310128 w 3310128"/>
              <a:gd name="connsiteY7" fmla="*/ 84376 h 142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0128" h="1420113">
                <a:moveTo>
                  <a:pt x="0" y="803704"/>
                </a:moveTo>
                <a:cubicBezTo>
                  <a:pt x="84328" y="859584"/>
                  <a:pt x="168656" y="915464"/>
                  <a:pt x="335280" y="943912"/>
                </a:cubicBezTo>
                <a:cubicBezTo>
                  <a:pt x="501904" y="972360"/>
                  <a:pt x="782320" y="895144"/>
                  <a:pt x="999744" y="974392"/>
                </a:cubicBezTo>
                <a:cubicBezTo>
                  <a:pt x="1217168" y="1053640"/>
                  <a:pt x="1467104" y="1404160"/>
                  <a:pt x="1639824" y="1419400"/>
                </a:cubicBezTo>
                <a:cubicBezTo>
                  <a:pt x="1812544" y="1434640"/>
                  <a:pt x="1923288" y="1201976"/>
                  <a:pt x="2036064" y="1065832"/>
                </a:cubicBezTo>
                <a:cubicBezTo>
                  <a:pt x="2148840" y="929688"/>
                  <a:pt x="2132584" y="773224"/>
                  <a:pt x="2316480" y="602536"/>
                </a:cubicBezTo>
                <a:cubicBezTo>
                  <a:pt x="2500376" y="431848"/>
                  <a:pt x="2973832" y="128064"/>
                  <a:pt x="3139440" y="41704"/>
                </a:cubicBezTo>
                <a:cubicBezTo>
                  <a:pt x="3305048" y="-44656"/>
                  <a:pt x="3307588" y="19860"/>
                  <a:pt x="3310128" y="84376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71436B2-8208-C146-980B-F7A845DF3730}"/>
              </a:ext>
            </a:extLst>
          </p:cNvPr>
          <p:cNvSpPr/>
          <p:nvPr/>
        </p:nvSpPr>
        <p:spPr>
          <a:xfrm>
            <a:off x="3017520" y="1973925"/>
            <a:ext cx="3310128" cy="1510578"/>
          </a:xfrm>
          <a:custGeom>
            <a:avLst/>
            <a:gdLst>
              <a:gd name="connsiteX0" fmla="*/ 0 w 3310128"/>
              <a:gd name="connsiteY0" fmla="*/ 848523 h 1510578"/>
              <a:gd name="connsiteX1" fmla="*/ 341376 w 3310128"/>
              <a:gd name="connsiteY1" fmla="*/ 1025307 h 1510578"/>
              <a:gd name="connsiteX2" fmla="*/ 981456 w 3310128"/>
              <a:gd name="connsiteY2" fmla="*/ 1055787 h 1510578"/>
              <a:gd name="connsiteX3" fmla="*/ 1609344 w 3310128"/>
              <a:gd name="connsiteY3" fmla="*/ 1506891 h 1510578"/>
              <a:gd name="connsiteX4" fmla="*/ 1987296 w 3310128"/>
              <a:gd name="connsiteY4" fmla="*/ 1238667 h 1510578"/>
              <a:gd name="connsiteX5" fmla="*/ 2316480 w 3310128"/>
              <a:gd name="connsiteY5" fmla="*/ 702219 h 1510578"/>
              <a:gd name="connsiteX6" fmla="*/ 2651760 w 3310128"/>
              <a:gd name="connsiteY6" fmla="*/ 415707 h 1510578"/>
              <a:gd name="connsiteX7" fmla="*/ 3035808 w 3310128"/>
              <a:gd name="connsiteY7" fmla="*/ 43851 h 1510578"/>
              <a:gd name="connsiteX8" fmla="*/ 3310128 w 3310128"/>
              <a:gd name="connsiteY8" fmla="*/ 7275 h 1510578"/>
              <a:gd name="connsiteX9" fmla="*/ 3310128 w 3310128"/>
              <a:gd name="connsiteY9" fmla="*/ 7275 h 1510578"/>
              <a:gd name="connsiteX10" fmla="*/ 3310128 w 3310128"/>
              <a:gd name="connsiteY10" fmla="*/ 7275 h 1510578"/>
              <a:gd name="connsiteX11" fmla="*/ 3310128 w 3310128"/>
              <a:gd name="connsiteY11" fmla="*/ 7275 h 151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10128" h="1510578">
                <a:moveTo>
                  <a:pt x="0" y="848523"/>
                </a:moveTo>
                <a:cubicBezTo>
                  <a:pt x="88900" y="919643"/>
                  <a:pt x="177800" y="990763"/>
                  <a:pt x="341376" y="1025307"/>
                </a:cubicBezTo>
                <a:cubicBezTo>
                  <a:pt x="504952" y="1059851"/>
                  <a:pt x="770128" y="975523"/>
                  <a:pt x="981456" y="1055787"/>
                </a:cubicBezTo>
                <a:cubicBezTo>
                  <a:pt x="1192784" y="1136051"/>
                  <a:pt x="1441704" y="1476411"/>
                  <a:pt x="1609344" y="1506891"/>
                </a:cubicBezTo>
                <a:cubicBezTo>
                  <a:pt x="1776984" y="1537371"/>
                  <a:pt x="1869440" y="1372779"/>
                  <a:pt x="1987296" y="1238667"/>
                </a:cubicBezTo>
                <a:cubicBezTo>
                  <a:pt x="2105152" y="1104555"/>
                  <a:pt x="2205736" y="839379"/>
                  <a:pt x="2316480" y="702219"/>
                </a:cubicBezTo>
                <a:cubicBezTo>
                  <a:pt x="2427224" y="565059"/>
                  <a:pt x="2531872" y="525435"/>
                  <a:pt x="2651760" y="415707"/>
                </a:cubicBezTo>
                <a:cubicBezTo>
                  <a:pt x="2771648" y="305979"/>
                  <a:pt x="2926080" y="111923"/>
                  <a:pt x="3035808" y="43851"/>
                </a:cubicBezTo>
                <a:cubicBezTo>
                  <a:pt x="3145536" y="-24221"/>
                  <a:pt x="3310128" y="7275"/>
                  <a:pt x="3310128" y="7275"/>
                </a:cubicBezTo>
                <a:lnTo>
                  <a:pt x="3310128" y="7275"/>
                </a:lnTo>
                <a:lnTo>
                  <a:pt x="3310128" y="7275"/>
                </a:lnTo>
                <a:lnTo>
                  <a:pt x="3310128" y="7275"/>
                </a:ln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A4FE57-4183-A64F-A66B-BC23F98839C6}"/>
              </a:ext>
            </a:extLst>
          </p:cNvPr>
          <p:cNvSpPr/>
          <p:nvPr/>
        </p:nvSpPr>
        <p:spPr>
          <a:xfrm>
            <a:off x="5797296" y="2319518"/>
            <a:ext cx="85344" cy="8230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FEE104-00A8-5B40-8CF1-9BA5DB9A7889}"/>
              </a:ext>
            </a:extLst>
          </p:cNvPr>
          <p:cNvSpPr/>
          <p:nvPr/>
        </p:nvSpPr>
        <p:spPr>
          <a:xfrm>
            <a:off x="6120384" y="1942773"/>
            <a:ext cx="85344" cy="8230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4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Create a </a:t>
                </a:r>
                <a:r>
                  <a:rPr lang="en-US" sz="1800" b="1" i="1" dirty="0"/>
                  <a:t>unit hypercube</a:t>
                </a:r>
                <a:r>
                  <a:rPr lang="en-US" sz="1800" dirty="0"/>
                  <a:t> from all input hyperparameters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Continuous – e.g. learning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Integral – e.g. number of epochs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1,2,…,50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→[0,1]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Categorical – e.g. type of activation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𝑅𝐸𝐿𝑈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𝑡𝑎𝑛h</m:t>
                          </m:r>
                        </m:e>
                      </m:d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356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07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981D-CCB8-FA4E-A713-B19E056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Warping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98D8-8B48-344C-99C1-54AC2BD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9" y="1031103"/>
            <a:ext cx="8205304" cy="3553926"/>
          </a:xfrm>
        </p:spPr>
        <p:txBody>
          <a:bodyPr/>
          <a:lstStyle/>
          <a:p>
            <a:r>
              <a:rPr lang="en-US" sz="1800" dirty="0"/>
              <a:t>Apply transformation of variables within the hypercube.</a:t>
            </a:r>
          </a:p>
          <a:p>
            <a:endParaRPr lang="en-US" sz="1800" dirty="0"/>
          </a:p>
          <a:p>
            <a:r>
              <a:rPr lang="en-US" sz="1800" dirty="0"/>
              <a:t>Automatic selection of transform per variable from Beta CDF: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e.g. for learning rate</a:t>
            </a:r>
          </a:p>
          <a:p>
            <a:r>
              <a:rPr lang="en-US" sz="1800" dirty="0"/>
              <a:t>	{0.3, 0.6, 0.9} less effective search space than </a:t>
            </a:r>
          </a:p>
          <a:p>
            <a:r>
              <a:rPr lang="en-US" sz="1800" dirty="0"/>
              <a:t>	{0.01, 0.1, 1} (i.e. log transform)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DDDB7-3DC4-7942-BE66-8AD0C9C9D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319" y="2284189"/>
            <a:ext cx="5553566" cy="1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2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07D1-2B5B-1148-9214-63858384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Practical</a:t>
            </a:r>
          </a:p>
        </p:txBody>
      </p:sp>
    </p:spTree>
    <p:extLst>
      <p:ext uri="{BB962C8B-B14F-4D97-AF65-F5344CB8AC3E}">
        <p14:creationId xmlns:p14="http://schemas.microsoft.com/office/powerpoint/2010/main" val="90021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hyperparameters for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792" y="775785"/>
            <a:ext cx="6596743" cy="3553926"/>
          </a:xfrm>
        </p:spPr>
        <p:txBody>
          <a:bodyPr/>
          <a:lstStyle/>
          <a:p>
            <a:r>
              <a:rPr lang="en-US" sz="1800" dirty="0"/>
              <a:t>Model:</a:t>
            </a:r>
          </a:p>
          <a:p>
            <a:r>
              <a:rPr lang="en-US" sz="1800" dirty="0"/>
              <a:t>	Number of layers: 1, 2, 3, …</a:t>
            </a:r>
          </a:p>
          <a:p>
            <a:r>
              <a:rPr lang="en-US" sz="1800" dirty="0"/>
              <a:t>	Activation functions: Sigmoid, tanh, RELU, …</a:t>
            </a:r>
          </a:p>
          <a:p>
            <a:endParaRPr lang="en-US" sz="1800" dirty="0"/>
          </a:p>
          <a:p>
            <a:r>
              <a:rPr lang="en-US" sz="1800" dirty="0"/>
              <a:t>Optimization:</a:t>
            </a:r>
          </a:p>
          <a:p>
            <a:r>
              <a:rPr lang="en-US" sz="1800" dirty="0"/>
              <a:t>	Method: SGD, Adam, </a:t>
            </a:r>
            <a:r>
              <a:rPr lang="en-US" sz="1800" dirty="0" err="1"/>
              <a:t>AdaGrad</a:t>
            </a:r>
            <a:r>
              <a:rPr lang="en-US" sz="1800" dirty="0"/>
              <a:t>, …</a:t>
            </a:r>
          </a:p>
          <a:p>
            <a:r>
              <a:rPr lang="en-US" sz="1800" dirty="0"/>
              <a:t>	Learning Rate: 0.01 to 2</a:t>
            </a:r>
          </a:p>
          <a:p>
            <a:endParaRPr lang="en-US" sz="1800" dirty="0"/>
          </a:p>
          <a:p>
            <a:r>
              <a:rPr lang="en-US" sz="1800" dirty="0"/>
              <a:t>Data:</a:t>
            </a:r>
          </a:p>
          <a:p>
            <a:r>
              <a:rPr lang="en-US" sz="1800" dirty="0"/>
              <a:t>	Batch Size: 8, 16, 32 …</a:t>
            </a:r>
          </a:p>
          <a:p>
            <a:r>
              <a:rPr lang="en-US" sz="1800" dirty="0"/>
              <a:t>	Augmentation: Resize, Normalize, Color Jitter,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F554B-71C4-2048-BBE7-02017215E8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589" y="2158344"/>
            <a:ext cx="1339611" cy="11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0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CDE4AF-DC12-D548-9506-B0EADACAF08F}"/>
              </a:ext>
            </a:extLst>
          </p:cNvPr>
          <p:cNvSpPr/>
          <p:nvPr/>
        </p:nvSpPr>
        <p:spPr>
          <a:xfrm>
            <a:off x="4786115" y="1856510"/>
            <a:ext cx="3594217" cy="2203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0DE859-F8A4-3D4B-8952-0B03AC1D7CB1}"/>
              </a:ext>
            </a:extLst>
          </p:cNvPr>
          <p:cNvSpPr/>
          <p:nvPr/>
        </p:nvSpPr>
        <p:spPr>
          <a:xfrm>
            <a:off x="713065" y="1856510"/>
            <a:ext cx="3594217" cy="220399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function to optimize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49228" y="2501272"/>
                <a:ext cx="2667989" cy="91447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49228" y="2501272"/>
                <a:ext cx="2667989" cy="91447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248D27D-1B7C-EE41-A417-0068B8509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6178" y="2501272"/>
                <a:ext cx="2667989" cy="914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Tx/>
                  <a:buNone/>
                  <a:defRPr sz="24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>
                    <a:solidFill>
                      <a:schemeClr val="bg1"/>
                    </a:solidFill>
                    <a:latin typeface="Amazon Ember Regular" charset="0"/>
                    <a:ea typeface="+mn-ea"/>
                    <a:cs typeface="Amazon Ember Regular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</m:fName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248D27D-1B7C-EE41-A417-0068B8509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178" y="2501272"/>
                <a:ext cx="2667989" cy="9144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407FA2-1F93-054B-97AA-12256932AFB7}"/>
                  </a:ext>
                </a:extLst>
              </p:cNvPr>
              <p:cNvSpPr/>
              <p:nvPr/>
            </p:nvSpPr>
            <p:spPr>
              <a:xfrm>
                <a:off x="713065" y="1026156"/>
                <a:ext cx="3594217" cy="694816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Optimize model-</a:t>
                </a:r>
                <a:r>
                  <a:rPr lang="en-US" dirty="0" err="1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params</a:t>
                </a:r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407FA2-1F93-054B-97AA-12256932A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5" y="1026156"/>
                <a:ext cx="3594217" cy="694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C58E42-49C2-D64A-A0CB-E721E6968207}"/>
                  </a:ext>
                </a:extLst>
              </p:cNvPr>
              <p:cNvSpPr/>
              <p:nvPr/>
            </p:nvSpPr>
            <p:spPr>
              <a:xfrm>
                <a:off x="4786115" y="1026156"/>
                <a:ext cx="3594217" cy="6948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Optimize hyper-</a:t>
                </a:r>
                <a:r>
                  <a:rPr lang="en-US" dirty="0" err="1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params</a:t>
                </a:r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C58E42-49C2-D64A-A0CB-E721E6968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115" y="1026156"/>
                <a:ext cx="3594217" cy="694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5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EC277-36E8-684A-8132-1BF88FC5DD5D}"/>
              </a:ext>
            </a:extLst>
          </p:cNvPr>
          <p:cNvCxnSpPr/>
          <p:nvPr/>
        </p:nvCxnSpPr>
        <p:spPr>
          <a:xfrm flipV="1">
            <a:off x="3155141" y="1297097"/>
            <a:ext cx="0" cy="24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C9D09-84B7-8C41-B27E-260FAC1F9F02}"/>
              </a:ext>
            </a:extLst>
          </p:cNvPr>
          <p:cNvCxnSpPr>
            <a:cxnSpLocks/>
          </p:cNvCxnSpPr>
          <p:nvPr/>
        </p:nvCxnSpPr>
        <p:spPr>
          <a:xfrm>
            <a:off x="2767213" y="3319860"/>
            <a:ext cx="38654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F617BF-D20F-C642-9D84-2C03E9A6A49C}"/>
              </a:ext>
            </a:extLst>
          </p:cNvPr>
          <p:cNvSpPr txBox="1"/>
          <p:nvPr/>
        </p:nvSpPr>
        <p:spPr>
          <a:xfrm>
            <a:off x="4229875" y="3762212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Learning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6AA7-C1C5-BA45-9D7E-14437DF78BCC}"/>
              </a:ext>
            </a:extLst>
          </p:cNvPr>
          <p:cNvSpPr txBox="1"/>
          <p:nvPr/>
        </p:nvSpPr>
        <p:spPr>
          <a:xfrm rot="16200000">
            <a:off x="1365359" y="219667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B65D-57A1-A34B-87DC-B77BDF27F0F0}"/>
              </a:ext>
            </a:extLst>
          </p:cNvPr>
          <p:cNvSpPr txBox="1"/>
          <p:nvPr/>
        </p:nvSpPr>
        <p:spPr>
          <a:xfrm>
            <a:off x="2201870" y="159062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Sigmoid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EA77E-8749-4E44-8E12-4CE710C95179}"/>
              </a:ext>
            </a:extLst>
          </p:cNvPr>
          <p:cNvSpPr txBox="1"/>
          <p:nvPr/>
        </p:nvSpPr>
        <p:spPr>
          <a:xfrm>
            <a:off x="2409526" y="2135456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B06C3-DED1-EA4E-88D1-B2BF5792BC81}"/>
              </a:ext>
            </a:extLst>
          </p:cNvPr>
          <p:cNvSpPr txBox="1"/>
          <p:nvPr/>
        </p:nvSpPr>
        <p:spPr>
          <a:xfrm>
            <a:off x="2466364" y="2722256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tanh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BA9C-01EF-FD4B-BCD4-3E0F21C41BB5}"/>
              </a:ext>
            </a:extLst>
          </p:cNvPr>
          <p:cNvSpPr txBox="1"/>
          <p:nvPr/>
        </p:nvSpPr>
        <p:spPr>
          <a:xfrm>
            <a:off x="3332658" y="331849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73D5-0CED-CE4F-BB17-93DA6D95F72A}"/>
              </a:ext>
            </a:extLst>
          </p:cNvPr>
          <p:cNvSpPr txBox="1"/>
          <p:nvPr/>
        </p:nvSpPr>
        <p:spPr>
          <a:xfrm>
            <a:off x="6186900" y="3361536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24B-A332-9C46-A784-6B740FD78EB1}"/>
              </a:ext>
            </a:extLst>
          </p:cNvPr>
          <p:cNvSpPr txBox="1"/>
          <p:nvPr/>
        </p:nvSpPr>
        <p:spPr>
          <a:xfrm>
            <a:off x="4009302" y="3318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15F-03A9-0147-891B-1A01A31069EC}"/>
              </a:ext>
            </a:extLst>
          </p:cNvPr>
          <p:cNvSpPr txBox="1"/>
          <p:nvPr/>
        </p:nvSpPr>
        <p:spPr>
          <a:xfrm>
            <a:off x="4759779" y="333608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FD3A1-B98F-F04C-BE08-52B9B1137E6E}"/>
              </a:ext>
            </a:extLst>
          </p:cNvPr>
          <p:cNvSpPr txBox="1"/>
          <p:nvPr/>
        </p:nvSpPr>
        <p:spPr>
          <a:xfrm>
            <a:off x="5406654" y="334649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B28D67-0F12-8B4B-819D-04F074208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286" y="2267317"/>
            <a:ext cx="2844210" cy="1759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3A8E46-5422-2F49-8527-6AA63D23CA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286" y="1722176"/>
            <a:ext cx="2844210" cy="1536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E7D201-048C-B644-8654-3DF646CB95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286" y="2801356"/>
            <a:ext cx="2844210" cy="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7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EC277-36E8-684A-8132-1BF88FC5DD5D}"/>
              </a:ext>
            </a:extLst>
          </p:cNvPr>
          <p:cNvCxnSpPr/>
          <p:nvPr/>
        </p:nvCxnSpPr>
        <p:spPr>
          <a:xfrm flipV="1">
            <a:off x="3155141" y="1297097"/>
            <a:ext cx="0" cy="24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C9D09-84B7-8C41-B27E-260FAC1F9F02}"/>
              </a:ext>
            </a:extLst>
          </p:cNvPr>
          <p:cNvCxnSpPr>
            <a:cxnSpLocks/>
          </p:cNvCxnSpPr>
          <p:nvPr/>
        </p:nvCxnSpPr>
        <p:spPr>
          <a:xfrm>
            <a:off x="2767213" y="3319860"/>
            <a:ext cx="38654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F617BF-D20F-C642-9D84-2C03E9A6A49C}"/>
              </a:ext>
            </a:extLst>
          </p:cNvPr>
          <p:cNvSpPr txBox="1"/>
          <p:nvPr/>
        </p:nvSpPr>
        <p:spPr>
          <a:xfrm>
            <a:off x="4229875" y="3762212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Learning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6AA7-C1C5-BA45-9D7E-14437DF78BCC}"/>
              </a:ext>
            </a:extLst>
          </p:cNvPr>
          <p:cNvSpPr txBox="1"/>
          <p:nvPr/>
        </p:nvSpPr>
        <p:spPr>
          <a:xfrm rot="16200000">
            <a:off x="1365359" y="219667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B65D-57A1-A34B-87DC-B77BDF27F0F0}"/>
              </a:ext>
            </a:extLst>
          </p:cNvPr>
          <p:cNvSpPr txBox="1"/>
          <p:nvPr/>
        </p:nvSpPr>
        <p:spPr>
          <a:xfrm>
            <a:off x="2201870" y="159062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Sigmoid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EA77E-8749-4E44-8E12-4CE710C95179}"/>
              </a:ext>
            </a:extLst>
          </p:cNvPr>
          <p:cNvSpPr txBox="1"/>
          <p:nvPr/>
        </p:nvSpPr>
        <p:spPr>
          <a:xfrm>
            <a:off x="2409526" y="2135456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B06C3-DED1-EA4E-88D1-B2BF5792BC81}"/>
              </a:ext>
            </a:extLst>
          </p:cNvPr>
          <p:cNvSpPr txBox="1"/>
          <p:nvPr/>
        </p:nvSpPr>
        <p:spPr>
          <a:xfrm>
            <a:off x="2466364" y="2722256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tanh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BA9C-01EF-FD4B-BCD4-3E0F21C41BB5}"/>
              </a:ext>
            </a:extLst>
          </p:cNvPr>
          <p:cNvSpPr txBox="1"/>
          <p:nvPr/>
        </p:nvSpPr>
        <p:spPr>
          <a:xfrm>
            <a:off x="3332658" y="331849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73D5-0CED-CE4F-BB17-93DA6D95F72A}"/>
              </a:ext>
            </a:extLst>
          </p:cNvPr>
          <p:cNvSpPr txBox="1"/>
          <p:nvPr/>
        </p:nvSpPr>
        <p:spPr>
          <a:xfrm>
            <a:off x="6186900" y="3361536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24B-A332-9C46-A784-6B740FD78EB1}"/>
              </a:ext>
            </a:extLst>
          </p:cNvPr>
          <p:cNvSpPr txBox="1"/>
          <p:nvPr/>
        </p:nvSpPr>
        <p:spPr>
          <a:xfrm>
            <a:off x="4009302" y="3318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15F-03A9-0147-891B-1A01A31069EC}"/>
              </a:ext>
            </a:extLst>
          </p:cNvPr>
          <p:cNvSpPr txBox="1"/>
          <p:nvPr/>
        </p:nvSpPr>
        <p:spPr>
          <a:xfrm>
            <a:off x="4759779" y="333608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FD3A1-B98F-F04C-BE08-52B9B1137E6E}"/>
              </a:ext>
            </a:extLst>
          </p:cNvPr>
          <p:cNvSpPr txBox="1"/>
          <p:nvPr/>
        </p:nvSpPr>
        <p:spPr>
          <a:xfrm>
            <a:off x="5406654" y="334649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548928-A75E-5541-BDBA-0C8909ED8807}"/>
              </a:ext>
            </a:extLst>
          </p:cNvPr>
          <p:cNvSpPr/>
          <p:nvPr/>
        </p:nvSpPr>
        <p:spPr>
          <a:xfrm>
            <a:off x="3384716" y="2801356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ECABCF-AEC5-9D43-AE61-42594CFF3822}"/>
              </a:ext>
            </a:extLst>
          </p:cNvPr>
          <p:cNvSpPr/>
          <p:nvPr/>
        </p:nvSpPr>
        <p:spPr>
          <a:xfrm>
            <a:off x="3380718" y="2267317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00CB09-461A-8D46-BE58-63B08F81674E}"/>
              </a:ext>
            </a:extLst>
          </p:cNvPr>
          <p:cNvSpPr/>
          <p:nvPr/>
        </p:nvSpPr>
        <p:spPr>
          <a:xfrm>
            <a:off x="3389322" y="172017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3A04715-2429-0840-9EC6-41B736C6E532}"/>
              </a:ext>
            </a:extLst>
          </p:cNvPr>
          <p:cNvSpPr/>
          <p:nvPr/>
        </p:nvSpPr>
        <p:spPr>
          <a:xfrm>
            <a:off x="4797897" y="278685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505775D-C078-E445-8E2F-74C123C93AC0}"/>
              </a:ext>
            </a:extLst>
          </p:cNvPr>
          <p:cNvSpPr/>
          <p:nvPr/>
        </p:nvSpPr>
        <p:spPr>
          <a:xfrm>
            <a:off x="5500852" y="280675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15B722-4A1A-4644-9C40-142CEB47484C}"/>
              </a:ext>
            </a:extLst>
          </p:cNvPr>
          <p:cNvSpPr/>
          <p:nvPr/>
        </p:nvSpPr>
        <p:spPr>
          <a:xfrm>
            <a:off x="6203807" y="2801356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D93698-FDD2-7845-A2AD-DFD7F444DA4F}"/>
              </a:ext>
            </a:extLst>
          </p:cNvPr>
          <p:cNvSpPr/>
          <p:nvPr/>
        </p:nvSpPr>
        <p:spPr>
          <a:xfrm>
            <a:off x="6184401" y="227437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2B8BD5-C731-D14A-AB27-6B24C4DC001B}"/>
              </a:ext>
            </a:extLst>
          </p:cNvPr>
          <p:cNvSpPr/>
          <p:nvPr/>
        </p:nvSpPr>
        <p:spPr>
          <a:xfrm>
            <a:off x="6178754" y="1729402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C9A6E2-70A3-A648-BA90-7178D20EBB55}"/>
              </a:ext>
            </a:extLst>
          </p:cNvPr>
          <p:cNvSpPr/>
          <p:nvPr/>
        </p:nvSpPr>
        <p:spPr>
          <a:xfrm>
            <a:off x="5500120" y="172643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1A7A493-F754-6E40-91F7-C66ECCB911FC}"/>
              </a:ext>
            </a:extLst>
          </p:cNvPr>
          <p:cNvSpPr/>
          <p:nvPr/>
        </p:nvSpPr>
        <p:spPr>
          <a:xfrm>
            <a:off x="4816443" y="227644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D42D2A7-8A34-5A4B-9213-EDBA0FC4F3DF}"/>
              </a:ext>
            </a:extLst>
          </p:cNvPr>
          <p:cNvSpPr/>
          <p:nvPr/>
        </p:nvSpPr>
        <p:spPr>
          <a:xfrm>
            <a:off x="5500852" y="2279316"/>
            <a:ext cx="177135" cy="157655"/>
          </a:xfrm>
          <a:prstGeom prst="ellipse">
            <a:avLst/>
          </a:prstGeom>
          <a:solidFill>
            <a:srgbClr val="FFD0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9E6A3C-3E1D-4A4E-B9BF-E19B84A1310D}"/>
              </a:ext>
            </a:extLst>
          </p:cNvPr>
          <p:cNvSpPr/>
          <p:nvPr/>
        </p:nvSpPr>
        <p:spPr>
          <a:xfrm>
            <a:off x="4089227" y="2801356"/>
            <a:ext cx="177135" cy="157655"/>
          </a:xfrm>
          <a:prstGeom prst="ellipse">
            <a:avLst/>
          </a:prstGeom>
          <a:solidFill>
            <a:srgbClr val="66FF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33B0D1-9220-204E-97E0-228A7328BCAD}"/>
              </a:ext>
            </a:extLst>
          </p:cNvPr>
          <p:cNvSpPr/>
          <p:nvPr/>
        </p:nvSpPr>
        <p:spPr>
          <a:xfrm>
            <a:off x="4090742" y="2274227"/>
            <a:ext cx="177135" cy="157655"/>
          </a:xfrm>
          <a:prstGeom prst="ellipse">
            <a:avLst/>
          </a:prstGeom>
          <a:solidFill>
            <a:srgbClr val="66FF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E4F8B2-BF00-4849-8E07-F18282554184}"/>
              </a:ext>
            </a:extLst>
          </p:cNvPr>
          <p:cNvSpPr/>
          <p:nvPr/>
        </p:nvSpPr>
        <p:spPr>
          <a:xfrm>
            <a:off x="4087672" y="1717530"/>
            <a:ext cx="177135" cy="157655"/>
          </a:xfrm>
          <a:prstGeom prst="ellipse">
            <a:avLst/>
          </a:prstGeom>
          <a:solidFill>
            <a:srgbClr val="FF8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222817-8AC4-E048-AC43-A00AB62C8884}"/>
              </a:ext>
            </a:extLst>
          </p:cNvPr>
          <p:cNvSpPr/>
          <p:nvPr/>
        </p:nvSpPr>
        <p:spPr>
          <a:xfrm>
            <a:off x="4813340" y="1721975"/>
            <a:ext cx="177135" cy="157655"/>
          </a:xfrm>
          <a:prstGeom prst="ellipse">
            <a:avLst/>
          </a:prstGeom>
          <a:solidFill>
            <a:srgbClr val="FF7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4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EB7BD-FC6A-A04C-8EBE-817B6A54ACD7}"/>
              </a:ext>
            </a:extLst>
          </p:cNvPr>
          <p:cNvSpPr txBox="1"/>
          <p:nvPr/>
        </p:nvSpPr>
        <p:spPr>
          <a:xfrm>
            <a:off x="614363" y="1157287"/>
            <a:ext cx="76295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Assume each hyper-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param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has 5 options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e.g. Learning Rate: 0, 0.5, 1, 1.5, 2</a:t>
            </a:r>
          </a:p>
          <a:p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r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 HP = 5 combinations</a:t>
            </a:r>
          </a:p>
          <a:p>
            <a:pPr algn="r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 HPs = 5*5 = 25 combinations</a:t>
            </a:r>
          </a:p>
          <a:p>
            <a:pPr algn="r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 HPs = 5*5*5 = 125 combinations</a:t>
            </a:r>
          </a:p>
          <a:p>
            <a:pPr algn="r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  <a:p>
            <a:pPr algn="r"/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 HPs = 5^10 = 9,765,625 combinations</a:t>
            </a:r>
          </a:p>
          <a:p>
            <a:pPr algn="r"/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r"/>
            <a:r>
              <a:rPr lang="en-US" b="1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 HPs = 5^N combinations</a:t>
            </a:r>
          </a:p>
          <a:p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6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84BCE1E-7591-5A41-BB25-1631271DBB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286" y="2280720"/>
            <a:ext cx="2844210" cy="1536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6F4AB3-816A-7847-8EE4-8E3B1A95A1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7922" y="2818673"/>
            <a:ext cx="2844210" cy="153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EC277-36E8-684A-8132-1BF88FC5DD5D}"/>
              </a:ext>
            </a:extLst>
          </p:cNvPr>
          <p:cNvCxnSpPr/>
          <p:nvPr/>
        </p:nvCxnSpPr>
        <p:spPr>
          <a:xfrm flipV="1">
            <a:off x="3155141" y="1297097"/>
            <a:ext cx="0" cy="24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C9D09-84B7-8C41-B27E-260FAC1F9F02}"/>
              </a:ext>
            </a:extLst>
          </p:cNvPr>
          <p:cNvCxnSpPr>
            <a:cxnSpLocks/>
          </p:cNvCxnSpPr>
          <p:nvPr/>
        </p:nvCxnSpPr>
        <p:spPr>
          <a:xfrm>
            <a:off x="2767213" y="3319860"/>
            <a:ext cx="38654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F617BF-D20F-C642-9D84-2C03E9A6A49C}"/>
              </a:ext>
            </a:extLst>
          </p:cNvPr>
          <p:cNvSpPr txBox="1"/>
          <p:nvPr/>
        </p:nvSpPr>
        <p:spPr>
          <a:xfrm>
            <a:off x="4229875" y="3762212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Learning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6AA7-C1C5-BA45-9D7E-14437DF78BCC}"/>
              </a:ext>
            </a:extLst>
          </p:cNvPr>
          <p:cNvSpPr txBox="1"/>
          <p:nvPr/>
        </p:nvSpPr>
        <p:spPr>
          <a:xfrm rot="16200000">
            <a:off x="1365359" y="219667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B65D-57A1-A34B-87DC-B77BDF27F0F0}"/>
              </a:ext>
            </a:extLst>
          </p:cNvPr>
          <p:cNvSpPr txBox="1"/>
          <p:nvPr/>
        </p:nvSpPr>
        <p:spPr>
          <a:xfrm>
            <a:off x="2201870" y="159062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Sigmoid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EA77E-8749-4E44-8E12-4CE710C95179}"/>
              </a:ext>
            </a:extLst>
          </p:cNvPr>
          <p:cNvSpPr txBox="1"/>
          <p:nvPr/>
        </p:nvSpPr>
        <p:spPr>
          <a:xfrm>
            <a:off x="2409526" y="2135456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B06C3-DED1-EA4E-88D1-B2BF5792BC81}"/>
              </a:ext>
            </a:extLst>
          </p:cNvPr>
          <p:cNvSpPr txBox="1"/>
          <p:nvPr/>
        </p:nvSpPr>
        <p:spPr>
          <a:xfrm>
            <a:off x="2466364" y="2722256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tanh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BA9C-01EF-FD4B-BCD4-3E0F21C41BB5}"/>
              </a:ext>
            </a:extLst>
          </p:cNvPr>
          <p:cNvSpPr txBox="1"/>
          <p:nvPr/>
        </p:nvSpPr>
        <p:spPr>
          <a:xfrm>
            <a:off x="3332658" y="331849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73D5-0CED-CE4F-BB17-93DA6D95F72A}"/>
              </a:ext>
            </a:extLst>
          </p:cNvPr>
          <p:cNvSpPr txBox="1"/>
          <p:nvPr/>
        </p:nvSpPr>
        <p:spPr>
          <a:xfrm>
            <a:off x="6186900" y="3361536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24B-A332-9C46-A784-6B740FD78EB1}"/>
              </a:ext>
            </a:extLst>
          </p:cNvPr>
          <p:cNvSpPr txBox="1"/>
          <p:nvPr/>
        </p:nvSpPr>
        <p:spPr>
          <a:xfrm>
            <a:off x="4009302" y="3318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15F-03A9-0147-891B-1A01A31069EC}"/>
              </a:ext>
            </a:extLst>
          </p:cNvPr>
          <p:cNvSpPr txBox="1"/>
          <p:nvPr/>
        </p:nvSpPr>
        <p:spPr>
          <a:xfrm>
            <a:off x="4759779" y="333608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FD3A1-B98F-F04C-BE08-52B9B1137E6E}"/>
              </a:ext>
            </a:extLst>
          </p:cNvPr>
          <p:cNvSpPr txBox="1"/>
          <p:nvPr/>
        </p:nvSpPr>
        <p:spPr>
          <a:xfrm>
            <a:off x="5406654" y="334649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3A8E46-5422-2F49-8527-6AA63D23CA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286" y="1722176"/>
            <a:ext cx="2844210" cy="1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7ACD9107-C3F2-B642-B19D-F9E1761FAF77}"/>
              </a:ext>
            </a:extLst>
          </p:cNvPr>
          <p:cNvSpPr/>
          <p:nvPr/>
        </p:nvSpPr>
        <p:spPr>
          <a:xfrm>
            <a:off x="4091745" y="1721670"/>
            <a:ext cx="177135" cy="157655"/>
          </a:xfrm>
          <a:prstGeom prst="ellipse">
            <a:avLst/>
          </a:prstGeom>
          <a:solidFill>
            <a:srgbClr val="FF8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7409106-368C-084D-915C-0CAE0922CC2B}"/>
              </a:ext>
            </a:extLst>
          </p:cNvPr>
          <p:cNvSpPr/>
          <p:nvPr/>
        </p:nvSpPr>
        <p:spPr>
          <a:xfrm>
            <a:off x="4817413" y="1726115"/>
            <a:ext cx="177135" cy="157655"/>
          </a:xfrm>
          <a:prstGeom prst="ellipse">
            <a:avLst/>
          </a:prstGeom>
          <a:solidFill>
            <a:srgbClr val="FF7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30C3CB7-3011-344C-9C6F-D0CCC0627283}"/>
              </a:ext>
            </a:extLst>
          </p:cNvPr>
          <p:cNvSpPr/>
          <p:nvPr/>
        </p:nvSpPr>
        <p:spPr>
          <a:xfrm>
            <a:off x="4091480" y="2247293"/>
            <a:ext cx="177135" cy="157655"/>
          </a:xfrm>
          <a:prstGeom prst="ellipse">
            <a:avLst/>
          </a:prstGeom>
          <a:solidFill>
            <a:srgbClr val="FF8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15998CB-9595-E541-9CD0-3422E9D8CD59}"/>
              </a:ext>
            </a:extLst>
          </p:cNvPr>
          <p:cNvSpPr/>
          <p:nvPr/>
        </p:nvSpPr>
        <p:spPr>
          <a:xfrm>
            <a:off x="4817148" y="2251738"/>
            <a:ext cx="177135" cy="157655"/>
          </a:xfrm>
          <a:prstGeom prst="ellipse">
            <a:avLst/>
          </a:prstGeom>
          <a:solidFill>
            <a:srgbClr val="FF7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ACE217-DA9A-214F-A189-C09CAFC9AD69}"/>
              </a:ext>
            </a:extLst>
          </p:cNvPr>
          <p:cNvSpPr/>
          <p:nvPr/>
        </p:nvSpPr>
        <p:spPr>
          <a:xfrm>
            <a:off x="4089248" y="2801117"/>
            <a:ext cx="177135" cy="157655"/>
          </a:xfrm>
          <a:prstGeom prst="ellipse">
            <a:avLst/>
          </a:prstGeom>
          <a:solidFill>
            <a:srgbClr val="FF8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04AB81C-1B40-134C-9C46-A90B58A2BEC0}"/>
              </a:ext>
            </a:extLst>
          </p:cNvPr>
          <p:cNvSpPr/>
          <p:nvPr/>
        </p:nvSpPr>
        <p:spPr>
          <a:xfrm>
            <a:off x="4814916" y="2805562"/>
            <a:ext cx="177135" cy="157655"/>
          </a:xfrm>
          <a:prstGeom prst="ellipse">
            <a:avLst/>
          </a:prstGeom>
          <a:solidFill>
            <a:srgbClr val="FF7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DEC277-36E8-684A-8132-1BF88FC5DD5D}"/>
              </a:ext>
            </a:extLst>
          </p:cNvPr>
          <p:cNvCxnSpPr/>
          <p:nvPr/>
        </p:nvCxnSpPr>
        <p:spPr>
          <a:xfrm flipV="1">
            <a:off x="3155141" y="1297097"/>
            <a:ext cx="0" cy="242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FC9D09-84B7-8C41-B27E-260FAC1F9F02}"/>
              </a:ext>
            </a:extLst>
          </p:cNvPr>
          <p:cNvCxnSpPr>
            <a:cxnSpLocks/>
          </p:cNvCxnSpPr>
          <p:nvPr/>
        </p:nvCxnSpPr>
        <p:spPr>
          <a:xfrm>
            <a:off x="2767213" y="3319860"/>
            <a:ext cx="38654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F617BF-D20F-C642-9D84-2C03E9A6A49C}"/>
              </a:ext>
            </a:extLst>
          </p:cNvPr>
          <p:cNvSpPr txBox="1"/>
          <p:nvPr/>
        </p:nvSpPr>
        <p:spPr>
          <a:xfrm>
            <a:off x="4229875" y="3762212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Learning</a:t>
            </a: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56AA7-C1C5-BA45-9D7E-14437DF78BCC}"/>
              </a:ext>
            </a:extLst>
          </p:cNvPr>
          <p:cNvSpPr txBox="1"/>
          <p:nvPr/>
        </p:nvSpPr>
        <p:spPr>
          <a:xfrm rot="16200000">
            <a:off x="1365359" y="219667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40000"/>
                    <a:lumOff val="6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B65D-57A1-A34B-87DC-B77BDF27F0F0}"/>
              </a:ext>
            </a:extLst>
          </p:cNvPr>
          <p:cNvSpPr txBox="1"/>
          <p:nvPr/>
        </p:nvSpPr>
        <p:spPr>
          <a:xfrm>
            <a:off x="2201870" y="1590628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Sigmoid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EA77E-8749-4E44-8E12-4CE710C95179}"/>
              </a:ext>
            </a:extLst>
          </p:cNvPr>
          <p:cNvSpPr txBox="1"/>
          <p:nvPr/>
        </p:nvSpPr>
        <p:spPr>
          <a:xfrm>
            <a:off x="2409526" y="2135456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RELU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B06C3-DED1-EA4E-88D1-B2BF5792BC81}"/>
              </a:ext>
            </a:extLst>
          </p:cNvPr>
          <p:cNvSpPr txBox="1"/>
          <p:nvPr/>
        </p:nvSpPr>
        <p:spPr>
          <a:xfrm>
            <a:off x="2466364" y="2722256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tanh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CBA9C-01EF-FD4B-BCD4-3E0F21C41BB5}"/>
              </a:ext>
            </a:extLst>
          </p:cNvPr>
          <p:cNvSpPr txBox="1"/>
          <p:nvPr/>
        </p:nvSpPr>
        <p:spPr>
          <a:xfrm>
            <a:off x="3332658" y="3318497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373D5-0CED-CE4F-BB17-93DA6D95F72A}"/>
              </a:ext>
            </a:extLst>
          </p:cNvPr>
          <p:cNvSpPr txBox="1"/>
          <p:nvPr/>
        </p:nvSpPr>
        <p:spPr>
          <a:xfrm>
            <a:off x="6186900" y="3361536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6D24B-A332-9C46-A784-6B740FD78EB1}"/>
              </a:ext>
            </a:extLst>
          </p:cNvPr>
          <p:cNvSpPr txBox="1"/>
          <p:nvPr/>
        </p:nvSpPr>
        <p:spPr>
          <a:xfrm>
            <a:off x="4009302" y="331849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DE615F-03A9-0147-891B-1A01A31069EC}"/>
              </a:ext>
            </a:extLst>
          </p:cNvPr>
          <p:cNvSpPr txBox="1"/>
          <p:nvPr/>
        </p:nvSpPr>
        <p:spPr>
          <a:xfrm>
            <a:off x="4759779" y="333608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FD3A1-B98F-F04C-BE08-52B9B1137E6E}"/>
              </a:ext>
            </a:extLst>
          </p:cNvPr>
          <p:cNvSpPr txBox="1"/>
          <p:nvPr/>
        </p:nvSpPr>
        <p:spPr>
          <a:xfrm>
            <a:off x="5406654" y="3346493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00CB09-461A-8D46-BE58-63B08F81674E}"/>
              </a:ext>
            </a:extLst>
          </p:cNvPr>
          <p:cNvSpPr/>
          <p:nvPr/>
        </p:nvSpPr>
        <p:spPr>
          <a:xfrm>
            <a:off x="3389322" y="172017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2B8BD5-C731-D14A-AB27-6B24C4DC001B}"/>
              </a:ext>
            </a:extLst>
          </p:cNvPr>
          <p:cNvSpPr/>
          <p:nvPr/>
        </p:nvSpPr>
        <p:spPr>
          <a:xfrm>
            <a:off x="6178754" y="1729402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C9A6E2-70A3-A648-BA90-7178D20EBB55}"/>
              </a:ext>
            </a:extLst>
          </p:cNvPr>
          <p:cNvSpPr/>
          <p:nvPr/>
        </p:nvSpPr>
        <p:spPr>
          <a:xfrm>
            <a:off x="5500120" y="172643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0EC6BD-DA7D-F946-832B-212043E5F135}"/>
              </a:ext>
            </a:extLst>
          </p:cNvPr>
          <p:cNvSpPr/>
          <p:nvPr/>
        </p:nvSpPr>
        <p:spPr>
          <a:xfrm>
            <a:off x="3389322" y="2250258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6988C3-E368-D745-9C91-5F85E74D9EC8}"/>
              </a:ext>
            </a:extLst>
          </p:cNvPr>
          <p:cNvSpPr/>
          <p:nvPr/>
        </p:nvSpPr>
        <p:spPr>
          <a:xfrm>
            <a:off x="6178754" y="2259485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0C0CAB-4EA8-C04D-B9DD-D2FB3B2EF520}"/>
              </a:ext>
            </a:extLst>
          </p:cNvPr>
          <p:cNvSpPr/>
          <p:nvPr/>
        </p:nvSpPr>
        <p:spPr>
          <a:xfrm>
            <a:off x="5500120" y="2256518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84FFA0-3598-9246-AB46-91709A73E001}"/>
              </a:ext>
            </a:extLst>
          </p:cNvPr>
          <p:cNvSpPr/>
          <p:nvPr/>
        </p:nvSpPr>
        <p:spPr>
          <a:xfrm>
            <a:off x="3389322" y="2799644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8DDA92-191E-AF4E-BB1A-D94C99D4D72B}"/>
              </a:ext>
            </a:extLst>
          </p:cNvPr>
          <p:cNvSpPr/>
          <p:nvPr/>
        </p:nvSpPr>
        <p:spPr>
          <a:xfrm>
            <a:off x="6178754" y="2808871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011B589-CEA0-3E46-BEDB-110F5E59DCFD}"/>
              </a:ext>
            </a:extLst>
          </p:cNvPr>
          <p:cNvSpPr/>
          <p:nvPr/>
        </p:nvSpPr>
        <p:spPr>
          <a:xfrm>
            <a:off x="5500120" y="2805904"/>
            <a:ext cx="177135" cy="157655"/>
          </a:xfrm>
          <a:prstGeom prst="ellipse">
            <a:avLst/>
          </a:prstGeom>
          <a:solidFill>
            <a:srgbClr val="1C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94426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10285</TotalTime>
  <Words>796</Words>
  <Application>Microsoft Macintosh PowerPoint</Application>
  <PresentationFormat>On-screen Show (16:9)</PresentationFormat>
  <Paragraphs>235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Part 1: Theory</vt:lpstr>
      <vt:lpstr>Many hyperparameters for training</vt:lpstr>
      <vt:lpstr>Choose function to optimize</vt:lpstr>
      <vt:lpstr>Grid Search</vt:lpstr>
      <vt:lpstr>Grid Search</vt:lpstr>
      <vt:lpstr>Grid Search</vt:lpstr>
      <vt:lpstr>Grid Search</vt:lpstr>
      <vt:lpstr>Grid Search</vt:lpstr>
      <vt:lpstr>Random Grid Search</vt:lpstr>
      <vt:lpstr>Create model of model loss </vt:lpstr>
      <vt:lpstr>Use model of model loss </vt:lpstr>
      <vt:lpstr>Gaussian Process for model of model loss</vt:lpstr>
      <vt:lpstr>Gaussian Process</vt:lpstr>
      <vt:lpstr>Gaussian Process for model of model loss</vt:lpstr>
      <vt:lpstr>Gaussian Process for model of model loss</vt:lpstr>
      <vt:lpstr>Gaussian Process for model of model loss</vt:lpstr>
      <vt:lpstr>Covariance Matrix</vt:lpstr>
      <vt:lpstr>Closed form expressions</vt:lpstr>
      <vt:lpstr>Acquisition Function</vt:lpstr>
      <vt:lpstr>Acquisition Function: Probability of Improvement </vt:lpstr>
      <vt:lpstr>Acquisition Function: Expected Improvement </vt:lpstr>
      <vt:lpstr>Using Acquisition Functions</vt:lpstr>
      <vt:lpstr>Using Acquisition Functions</vt:lpstr>
      <vt:lpstr>Add parallelism with Thompson Sampling</vt:lpstr>
      <vt:lpstr>Input Mapping</vt:lpstr>
      <vt:lpstr>Input Warping</vt:lpstr>
      <vt:lpstr>Part 2: Practical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dcterms:created xsi:type="dcterms:W3CDTF">2016-06-17T18:22:10Z</dcterms:created>
  <dcterms:modified xsi:type="dcterms:W3CDTF">2018-08-06T13:15:52Z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